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5" r:id="rId2"/>
    <p:sldId id="259" r:id="rId3"/>
    <p:sldId id="262" r:id="rId4"/>
    <p:sldId id="261" r:id="rId5"/>
    <p:sldId id="260" r:id="rId6"/>
    <p:sldId id="263" r:id="rId7"/>
    <p:sldId id="281" r:id="rId8"/>
    <p:sldId id="264" r:id="rId9"/>
    <p:sldId id="265" r:id="rId10"/>
    <p:sldId id="273" r:id="rId11"/>
    <p:sldId id="278" r:id="rId12"/>
    <p:sldId id="282" r:id="rId13"/>
    <p:sldId id="291" r:id="rId14"/>
    <p:sldId id="293" r:id="rId15"/>
    <p:sldId id="285" r:id="rId16"/>
    <p:sldId id="294" r:id="rId17"/>
    <p:sldId id="290" r:id="rId18"/>
    <p:sldId id="296" r:id="rId19"/>
    <p:sldId id="297" r:id="rId20"/>
    <p:sldId id="298" r:id="rId21"/>
    <p:sldId id="299"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59" d="100"/>
          <a:sy n="59" d="100"/>
        </p:scale>
        <p:origin x="-1686" y="-27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10/1/2021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10/1/2021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10/1/2021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10/1/2021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F75C853-76C2-4079-98C4-5CD08860D44D}" type="datetimeFigureOut">
              <a:rPr lang="en-US" smtClean="0"/>
              <a:pPr/>
              <a:t>10/1/2021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F75C853-76C2-4079-98C4-5CD08860D44D}" type="datetimeFigureOut">
              <a:rPr lang="en-US" smtClean="0"/>
              <a:pPr/>
              <a:t>10/1/2021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F75C853-76C2-4079-98C4-5CD08860D44D}" type="datetimeFigureOut">
              <a:rPr lang="en-US" smtClean="0"/>
              <a:pPr/>
              <a:t>10/1/2021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F75C853-76C2-4079-98C4-5CD08860D44D}" type="datetimeFigureOut">
              <a:rPr lang="en-US" smtClean="0"/>
              <a:pPr/>
              <a:t>10/1/2021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75C853-76C2-4079-98C4-5CD08860D44D}" type="datetimeFigureOut">
              <a:rPr lang="en-US" smtClean="0"/>
              <a:pPr/>
              <a:t>10/1/2021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75C853-76C2-4079-98C4-5CD08860D44D}" type="datetimeFigureOut">
              <a:rPr lang="en-US" smtClean="0"/>
              <a:pPr/>
              <a:t>10/1/2021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75C853-76C2-4079-98C4-5CD08860D44D}" type="datetimeFigureOut">
              <a:rPr lang="en-US" smtClean="0"/>
              <a:pPr/>
              <a:t>10/1/2021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75C853-76C2-4079-98C4-5CD08860D44D}" type="datetimeFigureOut">
              <a:rPr lang="en-US" smtClean="0"/>
              <a:pPr/>
              <a:t>10/1/2021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08B674-FDA7-4AF5-A5F2-A4FAEED92B3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https://forms.gle/U4Da9ykpniL3tpCdA" TargetMode="Externa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7.xml"/><Relationship Id="rId1" Type="http://schemas.openxmlformats.org/officeDocument/2006/relationships/video" Target="file:///C:\Users\DELL\Videos\Rakshabandhan%20dairy%20milk.mp4" TargetMode="Externa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7.xml"/><Relationship Id="rId1" Type="http://schemas.openxmlformats.org/officeDocument/2006/relationships/video" Target="file:///C:\Users\DELL\Videos\Rakshabandan%20Ad.mp4" TargetMode="Externa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7.xml"/><Relationship Id="rId1" Type="http://schemas.openxmlformats.org/officeDocument/2006/relationships/video" Target="file:///C:\Users\DELL\Videos\Rakshabandhan%20ads%20Castrol.mp4" TargetMode="Externa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7.xml"/><Relationship Id="rId1" Type="http://schemas.openxmlformats.org/officeDocument/2006/relationships/video" Target="file:///C:\Users\DELL\Videos\space%20elevator.mp4" TargetMode="Externa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1"/>
            <a:ext cx="9144000" cy="6856884"/>
          </a:xfrm>
        </p:spPr>
      </p:pic>
      <p:sp>
        <p:nvSpPr>
          <p:cNvPr id="3" name="TextBox 2"/>
          <p:cNvSpPr txBox="1"/>
          <p:nvPr/>
        </p:nvSpPr>
        <p:spPr>
          <a:xfrm>
            <a:off x="228600" y="533400"/>
            <a:ext cx="8382000" cy="8309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2400" dirty="0" smtClean="0">
                <a:latin typeface="Aharoni" pitchFamily="2" charset="-79"/>
                <a:cs typeface="Aharoni" pitchFamily="2" charset="-79"/>
              </a:rPr>
              <a:t> Write Meaning, Definition and Features of Advertising </a:t>
            </a:r>
          </a:p>
          <a:p>
            <a:pPr algn="ctr"/>
            <a:endParaRPr lang="en-US" sz="2400" b="1" dirty="0">
              <a:latin typeface="Aharoni" pitchFamily="2" charset="-79"/>
              <a:cs typeface="Aharoni" pitchFamily="2" charset="-79"/>
            </a:endParaRPr>
          </a:p>
        </p:txBody>
      </p:sp>
      <p:sp>
        <p:nvSpPr>
          <p:cNvPr id="4" name="TextBox 3"/>
          <p:cNvSpPr txBox="1"/>
          <p:nvPr/>
        </p:nvSpPr>
        <p:spPr>
          <a:xfrm>
            <a:off x="228600" y="1447800"/>
            <a:ext cx="8458200" cy="4893647"/>
          </a:xfrm>
          <a:prstGeom prst="rect">
            <a:avLst/>
          </a:prstGeom>
          <a:solidFill>
            <a:schemeClr val="accent2"/>
          </a:solidFill>
        </p:spPr>
        <p:txBody>
          <a:bodyPr wrap="square" rtlCol="0">
            <a:spAutoFit/>
          </a:bodyPr>
          <a:lstStyle/>
          <a:p>
            <a:pPr algn="ctr"/>
            <a:endParaRPr lang="en-US" sz="2400" dirty="0" smtClean="0">
              <a:solidFill>
                <a:schemeClr val="bg1"/>
              </a:solidFill>
              <a:latin typeface="Aharoni" pitchFamily="2" charset="-79"/>
              <a:cs typeface="Aharoni" pitchFamily="2" charset="-79"/>
            </a:endParaRPr>
          </a:p>
          <a:p>
            <a:r>
              <a:rPr lang="en-US" sz="2400" dirty="0" smtClean="0">
                <a:solidFill>
                  <a:srgbClr val="FF0000"/>
                </a:solidFill>
                <a:latin typeface="Aharoni" pitchFamily="2" charset="-79"/>
                <a:cs typeface="Aharoni" pitchFamily="2" charset="-79"/>
              </a:rPr>
              <a:t>Meaning:- </a:t>
            </a:r>
            <a:r>
              <a:rPr lang="en-US" sz="2400" dirty="0" smtClean="0">
                <a:solidFill>
                  <a:schemeClr val="bg1"/>
                </a:solidFill>
              </a:rPr>
              <a:t>The word advertising comes from </a:t>
            </a:r>
            <a:r>
              <a:rPr lang="en-US" sz="2400" b="1" dirty="0" smtClean="0">
                <a:solidFill>
                  <a:srgbClr val="FFFF00"/>
                </a:solidFill>
              </a:rPr>
              <a:t>Latin word</a:t>
            </a:r>
            <a:r>
              <a:rPr lang="en-US" sz="2400" dirty="0" smtClean="0">
                <a:solidFill>
                  <a:srgbClr val="FFFF00"/>
                </a:solidFill>
              </a:rPr>
              <a:t> </a:t>
            </a:r>
            <a:r>
              <a:rPr lang="en-US" sz="2400" b="1" dirty="0" smtClean="0">
                <a:solidFill>
                  <a:srgbClr val="FFFF00"/>
                </a:solidFill>
              </a:rPr>
              <a:t>“</a:t>
            </a:r>
            <a:r>
              <a:rPr lang="en-US" sz="2400" b="1" dirty="0" err="1" smtClean="0">
                <a:solidFill>
                  <a:srgbClr val="FFFF00"/>
                </a:solidFill>
              </a:rPr>
              <a:t>Advertere</a:t>
            </a:r>
            <a:r>
              <a:rPr lang="en-US" sz="2400" b="1" dirty="0" smtClean="0">
                <a:solidFill>
                  <a:srgbClr val="FFFF00"/>
                </a:solidFill>
              </a:rPr>
              <a:t>”</a:t>
            </a:r>
            <a:r>
              <a:rPr lang="en-US" sz="2400" dirty="0" smtClean="0">
                <a:solidFill>
                  <a:srgbClr val="FFFF00"/>
                </a:solidFill>
              </a:rPr>
              <a:t> </a:t>
            </a:r>
            <a:r>
              <a:rPr lang="en-US" sz="2400" dirty="0" smtClean="0">
                <a:solidFill>
                  <a:schemeClr val="bg1"/>
                </a:solidFill>
              </a:rPr>
              <a:t>which means </a:t>
            </a:r>
            <a:r>
              <a:rPr lang="en-US" sz="2400" b="1" dirty="0" smtClean="0">
                <a:solidFill>
                  <a:srgbClr val="FFFF00"/>
                </a:solidFill>
              </a:rPr>
              <a:t>to turn the mind towards </a:t>
            </a:r>
            <a:r>
              <a:rPr lang="en-US" sz="2400" dirty="0" smtClean="0">
                <a:solidFill>
                  <a:schemeClr val="bg1"/>
                </a:solidFill>
              </a:rPr>
              <a:t>. </a:t>
            </a:r>
          </a:p>
          <a:p>
            <a:r>
              <a:rPr lang="en-US" sz="2400" dirty="0" smtClean="0">
                <a:solidFill>
                  <a:schemeClr val="bg1"/>
                </a:solidFill>
              </a:rPr>
              <a:t>The primary goal of advertising is to attract attention of audience and induce them to purchase advertising products and services.</a:t>
            </a:r>
          </a:p>
          <a:p>
            <a:pPr algn="ctr"/>
            <a:endParaRPr lang="en-US" sz="2400" dirty="0">
              <a:solidFill>
                <a:schemeClr val="bg1"/>
              </a:solidFill>
              <a:latin typeface="Aharoni" pitchFamily="2" charset="-79"/>
              <a:cs typeface="Aharoni" pitchFamily="2" charset="-79"/>
            </a:endParaRPr>
          </a:p>
          <a:p>
            <a:pPr algn="ctr"/>
            <a:endParaRPr lang="en-US" sz="2400" dirty="0" smtClean="0">
              <a:solidFill>
                <a:schemeClr val="bg1"/>
              </a:solidFill>
              <a:latin typeface="Aharoni" pitchFamily="2" charset="-79"/>
              <a:cs typeface="Aharoni" pitchFamily="2" charset="-79"/>
            </a:endParaRPr>
          </a:p>
          <a:p>
            <a:r>
              <a:rPr lang="en-US" sz="2400" dirty="0" smtClean="0">
                <a:solidFill>
                  <a:srgbClr val="FF0000"/>
                </a:solidFill>
                <a:latin typeface="Aharoni" pitchFamily="2" charset="-79"/>
                <a:cs typeface="Aharoni" pitchFamily="2" charset="-79"/>
              </a:rPr>
              <a:t>Definition:- </a:t>
            </a:r>
            <a:r>
              <a:rPr lang="en-US" sz="2400" dirty="0" smtClean="0"/>
              <a:t>       </a:t>
            </a:r>
            <a:r>
              <a:rPr lang="en-US" sz="2400" b="1" dirty="0" smtClean="0">
                <a:solidFill>
                  <a:srgbClr val="FFFF00"/>
                </a:solidFill>
              </a:rPr>
              <a:t>Definition AMA defines</a:t>
            </a:r>
            <a:r>
              <a:rPr lang="en-US" sz="2400" dirty="0" smtClean="0">
                <a:solidFill>
                  <a:srgbClr val="FFFF00"/>
                </a:solidFill>
              </a:rPr>
              <a:t> </a:t>
            </a:r>
            <a:r>
              <a:rPr lang="en-US" sz="2400" dirty="0" smtClean="0"/>
              <a:t>(American Marketing </a:t>
            </a:r>
          </a:p>
          <a:p>
            <a:r>
              <a:rPr lang="en-US" sz="2400" dirty="0" smtClean="0"/>
              <a:t>                                                                             Association)</a:t>
            </a:r>
          </a:p>
          <a:p>
            <a:r>
              <a:rPr lang="en-US" sz="2400" dirty="0" smtClean="0"/>
              <a:t>                              “Any </a:t>
            </a:r>
            <a:r>
              <a:rPr lang="en-US" sz="2400" b="1" u="sng" dirty="0" smtClean="0">
                <a:solidFill>
                  <a:srgbClr val="FFFF00"/>
                </a:solidFill>
              </a:rPr>
              <a:t>paid form</a:t>
            </a:r>
            <a:r>
              <a:rPr lang="en-US" sz="2400" u="sng" dirty="0" smtClean="0">
                <a:solidFill>
                  <a:srgbClr val="FFFF00"/>
                </a:solidFill>
              </a:rPr>
              <a:t> </a:t>
            </a:r>
            <a:r>
              <a:rPr lang="en-US" sz="2400" dirty="0" smtClean="0"/>
              <a:t>of </a:t>
            </a:r>
            <a:r>
              <a:rPr lang="en-US" sz="2400" b="1" u="sng" dirty="0" smtClean="0">
                <a:solidFill>
                  <a:srgbClr val="FFFF00"/>
                </a:solidFill>
              </a:rPr>
              <a:t>Non personal presentation</a:t>
            </a:r>
            <a:r>
              <a:rPr lang="en-US" sz="2400" dirty="0" smtClean="0">
                <a:solidFill>
                  <a:srgbClr val="FFFF00"/>
                </a:solidFill>
              </a:rPr>
              <a:t>,       </a:t>
            </a:r>
          </a:p>
          <a:p>
            <a:r>
              <a:rPr lang="en-US" sz="2400" dirty="0" smtClean="0"/>
              <a:t>                                Promotion of </a:t>
            </a:r>
            <a:r>
              <a:rPr lang="en-US" sz="2400" b="1" u="sng" dirty="0" smtClean="0">
                <a:solidFill>
                  <a:srgbClr val="FFFF00"/>
                </a:solidFill>
              </a:rPr>
              <a:t>ideas, goods and service</a:t>
            </a:r>
            <a:r>
              <a:rPr lang="en-US" sz="2400" u="sng" dirty="0" smtClean="0">
                <a:solidFill>
                  <a:srgbClr val="FFFF00"/>
                </a:solidFill>
              </a:rPr>
              <a:t> </a:t>
            </a:r>
            <a:r>
              <a:rPr lang="en-US" sz="2400" dirty="0" smtClean="0"/>
              <a:t>by an </a:t>
            </a:r>
          </a:p>
          <a:p>
            <a:r>
              <a:rPr lang="en-US" sz="2400" b="1" dirty="0" smtClean="0"/>
              <a:t>                                </a:t>
            </a:r>
            <a:r>
              <a:rPr lang="en-US" sz="2400" b="1" u="sng" dirty="0" smtClean="0">
                <a:solidFill>
                  <a:srgbClr val="FFFF00"/>
                </a:solidFill>
              </a:rPr>
              <a:t>indentified sponsor.” </a:t>
            </a:r>
            <a:endParaRPr lang="en-US" sz="2400" u="sng" dirty="0" smtClean="0">
              <a:solidFill>
                <a:srgbClr val="FFFF00"/>
              </a:solidFill>
            </a:endParaRPr>
          </a:p>
          <a:p>
            <a:pPr algn="ctr"/>
            <a:endParaRPr lang="en-US" sz="24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heckerboard(across)">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838200" y="990600"/>
            <a:ext cx="7696200" cy="5509200"/>
          </a:xfrm>
          <a:prstGeom prst="rect">
            <a:avLst/>
          </a:prstGeom>
          <a:solidFill>
            <a:schemeClr val="accent2"/>
          </a:solidFill>
        </p:spPr>
        <p:txBody>
          <a:bodyPr wrap="square" rtlCol="0">
            <a:spAutoFit/>
          </a:bodyPr>
          <a:lstStyle/>
          <a:p>
            <a:r>
              <a:rPr lang="en-US" sz="3200" b="1" u="sng" dirty="0" smtClean="0">
                <a:solidFill>
                  <a:srgbClr val="FFFF00"/>
                </a:solidFill>
                <a:cs typeface="Aharoni" pitchFamily="2" charset="-79"/>
              </a:rPr>
              <a:t>6</a:t>
            </a:r>
            <a:r>
              <a:rPr lang="en-US" sz="3200" b="1" u="sng" dirty="0" smtClean="0">
                <a:solidFill>
                  <a:srgbClr val="FFFF00"/>
                </a:solidFill>
                <a:latin typeface="Aharoni" pitchFamily="2" charset="-79"/>
                <a:cs typeface="Aharoni" pitchFamily="2" charset="-79"/>
              </a:rPr>
              <a:t>. Effect on Distribution cost :-</a:t>
            </a:r>
          </a:p>
          <a:p>
            <a:r>
              <a:rPr lang="en-US" sz="3200" dirty="0" smtClean="0">
                <a:solidFill>
                  <a:schemeClr val="bg1"/>
                </a:solidFill>
              </a:rPr>
              <a:t>Advertising has a direct effect on distribution costs. Advertising generates demand, which leads to increase in production, and consequently increase in distribution. The increase in distribution may lead to economies of large scale distribution. Thus, the distribution cost per unit may decline.</a:t>
            </a:r>
            <a:endParaRPr lang="en-US" sz="3200" b="1" u="sng" dirty="0" smtClean="0">
              <a:solidFill>
                <a:schemeClr val="bg1"/>
              </a:solidFill>
              <a:latin typeface="Aharoni" pitchFamily="2" charset="-79"/>
              <a:cs typeface="Aharoni" pitchFamily="2" charset="-79"/>
            </a:endParaRPr>
          </a:p>
          <a:p>
            <a:endParaRPr lang="en-US" sz="3200" b="1" dirty="0" smtClean="0">
              <a:solidFill>
                <a:schemeClr val="bg1"/>
              </a:solidFill>
              <a:latin typeface="Aharoni" pitchFamily="2" charset="-79"/>
              <a:cs typeface="Aharoni" pitchFamily="2" charset="-79"/>
            </a:endParaRPr>
          </a:p>
          <a:p>
            <a:endParaRPr lang="en-US" sz="3200" b="1" dirty="0" smtClean="0">
              <a:solidFill>
                <a:schemeClr val="bg1"/>
              </a:solidFill>
              <a:latin typeface="Aharoni" pitchFamily="2" charset="-79"/>
              <a:cs typeface="Aharoni" pitchFamily="2" charset="-79"/>
            </a:endParaRPr>
          </a:p>
          <a:p>
            <a:pPr>
              <a:buFont typeface="Wingdings" pitchFamily="2" charset="2"/>
              <a:buChar char="Ø"/>
            </a:pPr>
            <a:endParaRPr lang="en-US" sz="3200" b="1" dirty="0" smtClean="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1115"/>
            <a:ext cx="9144000" cy="6856885"/>
          </a:xfrm>
        </p:spPr>
      </p:pic>
      <p:sp>
        <p:nvSpPr>
          <p:cNvPr id="3" name="TextBox 2"/>
          <p:cNvSpPr txBox="1"/>
          <p:nvPr/>
        </p:nvSpPr>
        <p:spPr>
          <a:xfrm>
            <a:off x="838200" y="304800"/>
            <a:ext cx="7696200" cy="6001643"/>
          </a:xfrm>
          <a:prstGeom prst="rect">
            <a:avLst/>
          </a:prstGeom>
          <a:solidFill>
            <a:schemeClr val="accent2"/>
          </a:solidFill>
        </p:spPr>
        <p:txBody>
          <a:bodyPr wrap="square" rtlCol="0">
            <a:spAutoFit/>
          </a:bodyPr>
          <a:lstStyle/>
          <a:p>
            <a:r>
              <a:rPr lang="en-US" sz="3200" b="1" u="sng" dirty="0" smtClean="0">
                <a:solidFill>
                  <a:srgbClr val="FFFF00"/>
                </a:solidFill>
                <a:cs typeface="Aharoni" pitchFamily="2" charset="-79"/>
              </a:rPr>
              <a:t>7.</a:t>
            </a:r>
            <a:r>
              <a:rPr lang="en-US" sz="3200" b="1" u="sng" dirty="0" smtClean="0">
                <a:solidFill>
                  <a:srgbClr val="FFFF00"/>
                </a:solidFill>
                <a:latin typeface="Aharoni" pitchFamily="2" charset="-79"/>
                <a:cs typeface="Aharoni" pitchFamily="2" charset="-79"/>
              </a:rPr>
              <a:t> </a:t>
            </a:r>
            <a:r>
              <a:rPr lang="en-US" sz="3200" u="sng" dirty="0" smtClean="0">
                <a:solidFill>
                  <a:srgbClr val="FFFF00"/>
                </a:solidFill>
                <a:latin typeface="Aharoni" pitchFamily="2" charset="-79"/>
                <a:cs typeface="Aharoni" pitchFamily="2" charset="-79"/>
              </a:rPr>
              <a:t>Effect on Demand of consumer :-</a:t>
            </a:r>
          </a:p>
          <a:p>
            <a:r>
              <a:rPr lang="en-US" sz="3200" b="1" dirty="0" smtClean="0">
                <a:solidFill>
                  <a:schemeClr val="bg1"/>
                </a:solidFill>
              </a:rPr>
              <a:t>Effective advertising It is true that the promotional activities including advertising affects consumer demand. But, it is also true that many social (b) Increase in demand and economic forces like technological advances, increase in! educational level, changes in lifestyles, etc., are equally significant</a:t>
            </a:r>
          </a:p>
          <a:p>
            <a:r>
              <a:rPr lang="en-US" sz="3200" dirty="0" smtClean="0"/>
              <a:t/>
            </a:r>
            <a:br>
              <a:rPr lang="en-US" sz="3200" dirty="0" smtClean="0"/>
            </a:br>
            <a:endParaRPr lang="en-US" sz="3200" u="sng" dirty="0" smtClean="0">
              <a:solidFill>
                <a:srgbClr val="FFFF00"/>
              </a:solidFill>
              <a:latin typeface="Aharoni" pitchFamily="2" charset="-79"/>
              <a:cs typeface="Aharoni" pitchFamily="2" charset="-79"/>
            </a:endParaRPr>
          </a:p>
          <a:p>
            <a:endParaRPr lang="en-US" sz="3200" u="sng" dirty="0" smtClean="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1115"/>
            <a:ext cx="9144000" cy="6856885"/>
          </a:xfrm>
        </p:spPr>
      </p:pic>
      <p:sp>
        <p:nvSpPr>
          <p:cNvPr id="3" name="TextBox 2"/>
          <p:cNvSpPr txBox="1"/>
          <p:nvPr/>
        </p:nvSpPr>
        <p:spPr>
          <a:xfrm>
            <a:off x="838200" y="304800"/>
            <a:ext cx="7696200" cy="4031873"/>
          </a:xfrm>
          <a:prstGeom prst="rect">
            <a:avLst/>
          </a:prstGeom>
          <a:solidFill>
            <a:schemeClr val="accent2"/>
          </a:solidFill>
        </p:spPr>
        <p:txBody>
          <a:bodyPr wrap="square" rtlCol="0">
            <a:spAutoFit/>
          </a:bodyPr>
          <a:lstStyle/>
          <a:p>
            <a:r>
              <a:rPr lang="en-US" sz="3200" b="1" u="sng" dirty="0" smtClean="0">
                <a:solidFill>
                  <a:srgbClr val="FFFF00"/>
                </a:solidFill>
                <a:cs typeface="Aharoni" pitchFamily="2" charset="-79"/>
              </a:rPr>
              <a:t>8. </a:t>
            </a:r>
            <a:r>
              <a:rPr lang="en-US" sz="3200" b="1" u="sng" dirty="0" smtClean="0">
                <a:solidFill>
                  <a:srgbClr val="FFFF00"/>
                </a:solidFill>
                <a:latin typeface="Aharoni" pitchFamily="2" charset="-79"/>
                <a:cs typeface="Aharoni" pitchFamily="2" charset="-79"/>
              </a:rPr>
              <a:t>Effect on Customer satisfaction :-</a:t>
            </a:r>
          </a:p>
          <a:p>
            <a:r>
              <a:rPr lang="en-US" sz="3200" dirty="0" smtClean="0">
                <a:solidFill>
                  <a:schemeClr val="bg1"/>
                </a:solidFill>
              </a:rPr>
              <a:t>Advertising may lead to  generates competition in the market. To compete</a:t>
            </a:r>
          </a:p>
          <a:p>
            <a:r>
              <a:rPr lang="en-US" sz="3200" dirty="0" smtClean="0">
                <a:solidFill>
                  <a:schemeClr val="bg1"/>
                </a:solidFill>
              </a:rPr>
              <a:t>effectively, business firms come up with new brands and modify and improve the existing ones. Therefore, one comes across several competing brands of varied products in the market.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838200" y="304800"/>
            <a:ext cx="7696200" cy="5386090"/>
          </a:xfrm>
          <a:prstGeom prst="rect">
            <a:avLst/>
          </a:prstGeom>
          <a:solidFill>
            <a:schemeClr val="accent2"/>
          </a:solidFill>
        </p:spPr>
        <p:txBody>
          <a:bodyPr wrap="square" rtlCol="0">
            <a:spAutoFit/>
          </a:bodyPr>
          <a:lstStyle/>
          <a:p>
            <a:endParaRPr lang="en-US" sz="3200" b="1" dirty="0" smtClean="0">
              <a:solidFill>
                <a:schemeClr val="bg1"/>
              </a:solidFill>
              <a:latin typeface="Aharoni" pitchFamily="2" charset="-79"/>
              <a:cs typeface="Aharoni" pitchFamily="2" charset="-79"/>
            </a:endParaRPr>
          </a:p>
          <a:p>
            <a:r>
              <a:rPr lang="en-US" sz="3200" b="1" dirty="0" smtClean="0">
                <a:solidFill>
                  <a:schemeClr val="bg1"/>
                </a:solidFill>
                <a:latin typeface="Aharoni" pitchFamily="2" charset="-79"/>
                <a:cs typeface="Aharoni" pitchFamily="2" charset="-79"/>
              </a:rPr>
              <a:t>9. Effect on Competition.</a:t>
            </a:r>
          </a:p>
          <a:p>
            <a:r>
              <a:rPr lang="en-US" sz="2000" b="1" dirty="0" smtClean="0">
                <a:solidFill>
                  <a:schemeClr val="bg1"/>
                </a:solidFill>
                <a:latin typeface="Aharoni" pitchFamily="2" charset="-79"/>
                <a:cs typeface="Aharoni" pitchFamily="2" charset="-79"/>
              </a:rPr>
              <a:t>Some the critics are of the view that advertising restricts competition to  became use small firms or newcomers find it  difficult to compete w the huge advertising budgets of large firms. </a:t>
            </a:r>
          </a:p>
          <a:p>
            <a:r>
              <a:rPr lang="en-US" sz="2000" b="1" dirty="0" smtClean="0">
                <a:solidFill>
                  <a:schemeClr val="bg1"/>
                </a:solidFill>
                <a:latin typeface="Aharoni" pitchFamily="2" charset="-79"/>
                <a:cs typeface="Aharoni" pitchFamily="2" charset="-79"/>
              </a:rPr>
              <a:t>However, The small firms may advertise on a small scale and </a:t>
            </a:r>
          </a:p>
          <a:p>
            <a:r>
              <a:rPr lang="en-US" sz="2000" b="1" dirty="0" smtClean="0">
                <a:solidFill>
                  <a:schemeClr val="bg1"/>
                </a:solidFill>
                <a:latin typeface="Aharoni" pitchFamily="2" charset="-79"/>
                <a:cs typeface="Aharoni" pitchFamily="2" charset="-79"/>
              </a:rPr>
              <a:t>continue to invest in ad local area, and cater effectively in the local market area able to protect, and some are become big enough to compete in the regional and markets.</a:t>
            </a:r>
          </a:p>
          <a:p>
            <a:r>
              <a:rPr lang="en-US" sz="2000" b="1" dirty="0" smtClean="0">
                <a:solidFill>
                  <a:schemeClr val="bg1"/>
                </a:solidFill>
                <a:latin typeface="Aharoni" pitchFamily="2" charset="-79"/>
                <a:cs typeface="Aharoni" pitchFamily="2" charset="-79"/>
              </a:rPr>
              <a:t>It is also true that the unadvertised brands can compete effective</a:t>
            </a:r>
          </a:p>
          <a:p>
            <a:r>
              <a:rPr lang="en-US" sz="2000" b="1" dirty="0" smtClean="0">
                <a:solidFill>
                  <a:schemeClr val="bg1"/>
                </a:solidFill>
                <a:latin typeface="Aharoni" pitchFamily="2" charset="-79"/>
                <a:cs typeface="Aharoni" pitchFamily="2" charset="-79"/>
              </a:rPr>
              <a:t>may act as a stabilizing with nationally advertised brands, if they are promoted well</a:t>
            </a:r>
          </a:p>
          <a:p>
            <a:r>
              <a:rPr lang="en-US" sz="2000" b="1" dirty="0" smtClean="0">
                <a:solidFill>
                  <a:schemeClr val="bg1"/>
                </a:solidFill>
                <a:latin typeface="Aharoni" pitchFamily="2" charset="-79"/>
                <a:cs typeface="Aharoni" pitchFamily="2" charset="-79"/>
              </a:rPr>
              <a:t>buy the help of dealer and consumer sales promotion techniques and not necessarily through advertising.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685800" y="0"/>
            <a:ext cx="7696200" cy="255454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endParaRPr lang="en-US" sz="3200" b="1" dirty="0" smtClean="0">
              <a:solidFill>
                <a:schemeClr val="bg1"/>
              </a:solidFill>
              <a:latin typeface="Aharoni" pitchFamily="2" charset="-79"/>
              <a:cs typeface="Aharoni" pitchFamily="2" charset="-79"/>
            </a:endParaRPr>
          </a:p>
          <a:p>
            <a:r>
              <a:rPr lang="en-US" sz="3200" b="1" dirty="0" smtClean="0">
                <a:solidFill>
                  <a:schemeClr val="bg1"/>
                </a:solidFill>
                <a:latin typeface="Aharoni" pitchFamily="2" charset="-79"/>
                <a:cs typeface="Aharoni" pitchFamily="2" charset="-79"/>
              </a:rPr>
              <a:t>10. Effect on Standard of living.</a:t>
            </a:r>
          </a:p>
          <a:p>
            <a:r>
              <a:rPr lang="en-US" sz="3200" dirty="0" smtClean="0">
                <a:solidFill>
                  <a:schemeClr val="bg1"/>
                </a:solidFill>
              </a:rPr>
              <a:t>Advertising may lead to higher standard of living of the society, which is stated as follows</a:t>
            </a:r>
          </a:p>
        </p:txBody>
      </p:sp>
      <p:sp>
        <p:nvSpPr>
          <p:cNvPr id="4" name="Rectangle 3"/>
          <p:cNvSpPr/>
          <p:nvPr/>
        </p:nvSpPr>
        <p:spPr>
          <a:xfrm>
            <a:off x="381000" y="2922925"/>
            <a:ext cx="8153400" cy="3477875"/>
          </a:xfrm>
          <a:prstGeom prst="rect">
            <a:avLst/>
          </a:prstGeom>
          <a:solidFill>
            <a:schemeClr val="accent2"/>
          </a:solidFill>
        </p:spPr>
        <p:txBody>
          <a:bodyPr wrap="square">
            <a:spAutoFit/>
          </a:bodyPr>
          <a:lstStyle/>
          <a:p>
            <a:pPr marL="342900" indent="-342900">
              <a:buAutoNum type="alphaLcParenR"/>
            </a:pPr>
            <a:r>
              <a:rPr lang="en-US" sz="2000" dirty="0" smtClean="0">
                <a:solidFill>
                  <a:schemeClr val="bg1"/>
                </a:solidFill>
                <a:latin typeface="Aharoni" pitchFamily="2" charset="-79"/>
                <a:cs typeface="Aharoni" pitchFamily="2" charset="-79"/>
              </a:rPr>
              <a:t>Effective advertising generates higher demand for products.</a:t>
            </a:r>
          </a:p>
          <a:p>
            <a:pPr marL="342900" indent="-342900">
              <a:buAutoNum type="alphaLcParenR"/>
            </a:pPr>
            <a:r>
              <a:rPr lang="en-US" sz="2000" dirty="0" smtClean="0">
                <a:solidFill>
                  <a:schemeClr val="bg1"/>
                </a:solidFill>
                <a:latin typeface="Aharoni" pitchFamily="2" charset="-79"/>
                <a:cs typeface="Aharoni" pitchFamily="2" charset="-79"/>
              </a:rPr>
              <a:t> Increase in demand leads to higher production. </a:t>
            </a:r>
          </a:p>
          <a:p>
            <a:pPr marL="342900" indent="-342900">
              <a:buAutoNum type="alphaLcParenR"/>
            </a:pPr>
            <a:r>
              <a:rPr lang="en-US" sz="2000" dirty="0" smtClean="0">
                <a:solidFill>
                  <a:schemeClr val="bg1"/>
                </a:solidFill>
                <a:latin typeface="Aharoni" pitchFamily="2" charset="-79"/>
                <a:cs typeface="Aharoni" pitchFamily="2" charset="-79"/>
              </a:rPr>
              <a:t>Higher production increases employment opportunities</a:t>
            </a:r>
          </a:p>
          <a:p>
            <a:r>
              <a:rPr lang="en-US" sz="2000" b="1" dirty="0" smtClean="0">
                <a:solidFill>
                  <a:schemeClr val="bg1"/>
                </a:solidFill>
                <a:latin typeface="Aharoni" pitchFamily="2" charset="-79"/>
                <a:cs typeface="Aharoni" pitchFamily="2" charset="-79"/>
              </a:rPr>
              <a:t>d) Increase in employment results in increase in purchasing is increased power </a:t>
            </a:r>
            <a:endParaRPr lang="en-US" sz="2000" dirty="0" smtClean="0">
              <a:solidFill>
                <a:schemeClr val="bg1"/>
              </a:solidFill>
              <a:latin typeface="Aharoni" pitchFamily="2" charset="-79"/>
              <a:cs typeface="Aharoni" pitchFamily="2" charset="-79"/>
            </a:endParaRPr>
          </a:p>
          <a:p>
            <a:r>
              <a:rPr lang="en-US" sz="2000" dirty="0" smtClean="0">
                <a:solidFill>
                  <a:schemeClr val="bg1"/>
                </a:solidFill>
                <a:latin typeface="Aharoni" pitchFamily="2" charset="-79"/>
                <a:cs typeface="Aharoni" pitchFamily="2" charset="-79"/>
              </a:rPr>
              <a:t>e) Increase in purchasing power cable people to increase</a:t>
            </a:r>
          </a:p>
          <a:p>
            <a:r>
              <a:rPr lang="en-US" sz="2000" dirty="0" smtClean="0">
                <a:solidFill>
                  <a:schemeClr val="bg1"/>
                </a:solidFill>
                <a:latin typeface="Aharoni" pitchFamily="2" charset="-79"/>
                <a:cs typeface="Aharoni" pitchFamily="2" charset="-79"/>
              </a:rPr>
              <a:t>consumption of new and better goods and service by providing products</a:t>
            </a:r>
          </a:p>
          <a:p>
            <a:r>
              <a:rPr lang="en-US" sz="2000" dirty="0" smtClean="0">
                <a:solidFill>
                  <a:schemeClr val="bg1"/>
                </a:solidFill>
                <a:latin typeface="Aharoni" pitchFamily="2" charset="-79"/>
                <a:cs typeface="Aharoni" pitchFamily="2" charset="-79"/>
              </a:rPr>
              <a:t>f) Consumption of new and better foods leads to higher </a:t>
            </a:r>
            <a:r>
              <a:rPr lang="en-US" sz="2000" i="1" dirty="0" smtClean="0">
                <a:solidFill>
                  <a:schemeClr val="bg1"/>
                </a:solidFill>
                <a:latin typeface="Aharoni" pitchFamily="2" charset="-79"/>
                <a:cs typeface="Aharoni" pitchFamily="2" charset="-79"/>
              </a:rPr>
              <a:t>standard of living</a:t>
            </a:r>
            <a:endParaRPr lang="en-US" sz="2000" dirty="0" smtClean="0">
              <a:solidFill>
                <a:schemeClr val="bg1"/>
              </a:solidFill>
              <a:latin typeface="Aharoni" pitchFamily="2" charset="-79"/>
              <a:cs typeface="Aharoni" pitchFamily="2" charset="-79"/>
            </a:endParaRPr>
          </a:p>
          <a:p>
            <a:endParaRPr lang="en-US" sz="2000" dirty="0" smtClean="0">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617538" y="0"/>
            <a:ext cx="9761538" cy="7319963"/>
          </a:xfrm>
        </p:spPr>
      </p:pic>
      <p:sp>
        <p:nvSpPr>
          <p:cNvPr id="4" name="TextBox 3"/>
          <p:cNvSpPr txBox="1"/>
          <p:nvPr/>
        </p:nvSpPr>
        <p:spPr>
          <a:xfrm>
            <a:off x="1524000" y="1752600"/>
            <a:ext cx="5943600" cy="1446550"/>
          </a:xfrm>
          <a:prstGeom prst="rect">
            <a:avLst/>
          </a:prstGeom>
          <a:noFill/>
        </p:spPr>
        <p:txBody>
          <a:bodyPr wrap="square" rtlCol="0">
            <a:spAutoFit/>
          </a:bodyPr>
          <a:lstStyle/>
          <a:p>
            <a:pPr algn="ctr"/>
            <a:r>
              <a:rPr lang="en-US" sz="8800" dirty="0" smtClean="0">
                <a:solidFill>
                  <a:schemeClr val="bg1"/>
                </a:solidFill>
                <a:latin typeface="Aharoni" pitchFamily="2" charset="-79"/>
                <a:cs typeface="Aharoni" pitchFamily="2" charset="-79"/>
              </a:rPr>
              <a:t>Thank You </a:t>
            </a:r>
            <a:endParaRPr lang="en-US" sz="88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1"/>
            <a:ext cx="9144000" cy="6856885"/>
          </a:xfrm>
        </p:spPr>
      </p:pic>
      <p:sp>
        <p:nvSpPr>
          <p:cNvPr id="6" name="TextBox 5"/>
          <p:cNvSpPr txBox="1"/>
          <p:nvPr/>
        </p:nvSpPr>
        <p:spPr>
          <a:xfrm>
            <a:off x="1295400" y="304800"/>
            <a:ext cx="6934200" cy="369332"/>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en-US" dirty="0" smtClean="0">
                <a:latin typeface="Aharoni" pitchFamily="2" charset="-79"/>
                <a:cs typeface="Aharoni" pitchFamily="2" charset="-79"/>
              </a:rPr>
              <a:t>Economic impact of Advertising</a:t>
            </a:r>
            <a:endParaRPr lang="en-US" b="1" dirty="0">
              <a:solidFill>
                <a:schemeClr val="bg1"/>
              </a:solidFill>
              <a:latin typeface="Aharoni" pitchFamily="2" charset="-79"/>
              <a:cs typeface="Aharoni" pitchFamily="2" charset="-79"/>
            </a:endParaRPr>
          </a:p>
        </p:txBody>
      </p:sp>
      <p:sp>
        <p:nvSpPr>
          <p:cNvPr id="7" name="TextBox 6"/>
          <p:cNvSpPr txBox="1"/>
          <p:nvPr/>
        </p:nvSpPr>
        <p:spPr>
          <a:xfrm>
            <a:off x="2133600" y="981670"/>
            <a:ext cx="5257800" cy="8309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b="1" dirty="0" smtClean="0"/>
              <a:t>( Way to remember :- post dated </a:t>
            </a:r>
            <a:r>
              <a:rPr lang="en-US" sz="2400" b="1" dirty="0" err="1" smtClean="0"/>
              <a:t>cheques</a:t>
            </a:r>
            <a:r>
              <a:rPr lang="en-US" sz="2400" b="1" dirty="0" smtClean="0"/>
              <a:t> – PDCS- 	P</a:t>
            </a:r>
            <a:r>
              <a:rPr lang="en-US" sz="2400" b="1" baseline="30000" dirty="0" smtClean="0"/>
              <a:t>5 </a:t>
            </a:r>
            <a:r>
              <a:rPr lang="en-US" sz="2400" b="1" dirty="0" smtClean="0"/>
              <a:t>D</a:t>
            </a:r>
            <a:r>
              <a:rPr lang="en-US" sz="2400" b="1" baseline="30000" dirty="0" smtClean="0"/>
              <a:t>2  </a:t>
            </a:r>
            <a:r>
              <a:rPr lang="en-US" sz="2400" b="1" dirty="0" smtClean="0"/>
              <a:t>C2 S)</a:t>
            </a:r>
            <a:endParaRPr lang="en-US" sz="2400" dirty="0"/>
          </a:p>
        </p:txBody>
      </p:sp>
      <p:sp>
        <p:nvSpPr>
          <p:cNvPr id="9" name="TextBox 8"/>
          <p:cNvSpPr txBox="1"/>
          <p:nvPr/>
        </p:nvSpPr>
        <p:spPr>
          <a:xfrm>
            <a:off x="304800" y="2133600"/>
            <a:ext cx="8229600" cy="3447098"/>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r>
              <a:rPr lang="en-US" dirty="0" smtClean="0"/>
              <a:t>                                          </a:t>
            </a:r>
            <a:endParaRPr lang="en-US" b="1" dirty="0">
              <a:solidFill>
                <a:schemeClr val="bg1"/>
              </a:solidFill>
            </a:endParaRPr>
          </a:p>
          <a:p>
            <a:pPr marL="342900" lvl="0" indent="-342900">
              <a:buFont typeface="+mj-lt"/>
              <a:buAutoNum type="arabicPeriod"/>
            </a:pPr>
            <a:r>
              <a:rPr lang="en-US" dirty="0" smtClean="0">
                <a:solidFill>
                  <a:schemeClr val="bg1"/>
                </a:solidFill>
              </a:rPr>
              <a:t>   </a:t>
            </a:r>
            <a:r>
              <a:rPr lang="en-US" sz="2000" dirty="0" smtClean="0"/>
              <a:t>Effect on</a:t>
            </a:r>
            <a:r>
              <a:rPr lang="en-US" sz="2000" b="1" dirty="0" smtClean="0"/>
              <a:t> Product Value</a:t>
            </a:r>
            <a:endParaRPr lang="en-US" sz="2000" dirty="0" smtClean="0"/>
          </a:p>
          <a:p>
            <a:pPr marL="457200" lvl="0" indent="-457200">
              <a:buFont typeface="+mj-lt"/>
              <a:buAutoNum type="arabicPeriod"/>
            </a:pPr>
            <a:r>
              <a:rPr lang="en-US" sz="2000" dirty="0" smtClean="0"/>
              <a:t>Effect on</a:t>
            </a:r>
            <a:r>
              <a:rPr lang="en-US" sz="2000" b="1" dirty="0" smtClean="0"/>
              <a:t> Profits</a:t>
            </a:r>
            <a:endParaRPr lang="en-US" sz="2000" dirty="0" smtClean="0"/>
          </a:p>
          <a:p>
            <a:pPr marL="457200" lvl="0" indent="-457200">
              <a:buFont typeface="+mj-lt"/>
              <a:buAutoNum type="arabicPeriod"/>
            </a:pPr>
            <a:r>
              <a:rPr lang="en-US" sz="2000" dirty="0" smtClean="0"/>
              <a:t>Effect on</a:t>
            </a:r>
            <a:r>
              <a:rPr lang="en-US" sz="2000" b="1" dirty="0" smtClean="0"/>
              <a:t> Price                                                                P</a:t>
            </a:r>
            <a:r>
              <a:rPr lang="en-US" sz="2000" b="1" baseline="30000" dirty="0" smtClean="0"/>
              <a:t>5</a:t>
            </a:r>
            <a:endParaRPr lang="en-US" sz="2000" dirty="0" smtClean="0"/>
          </a:p>
          <a:p>
            <a:pPr marL="457200" lvl="0" indent="-457200">
              <a:buFont typeface="+mj-lt"/>
              <a:buAutoNum type="arabicPeriod"/>
            </a:pPr>
            <a:r>
              <a:rPr lang="en-US" sz="2000" dirty="0" smtClean="0"/>
              <a:t>Effect on</a:t>
            </a:r>
            <a:r>
              <a:rPr lang="en-US" sz="2000" b="1" dirty="0" smtClean="0"/>
              <a:t> Product life cycle</a:t>
            </a:r>
            <a:endParaRPr lang="en-US" sz="2000" dirty="0" smtClean="0"/>
          </a:p>
          <a:p>
            <a:pPr marL="457200" lvl="0" indent="-457200">
              <a:buFont typeface="+mj-lt"/>
              <a:buAutoNum type="arabicPeriod"/>
            </a:pPr>
            <a:r>
              <a:rPr lang="en-US" sz="2000" dirty="0" smtClean="0"/>
              <a:t>Effect on</a:t>
            </a:r>
            <a:r>
              <a:rPr lang="en-US" sz="2000" b="1" dirty="0" smtClean="0"/>
              <a:t> Production cost</a:t>
            </a:r>
            <a:endParaRPr lang="en-US" sz="2000" dirty="0" smtClean="0"/>
          </a:p>
          <a:p>
            <a:pPr marL="457200" lvl="0" indent="-457200">
              <a:buFont typeface="+mj-lt"/>
              <a:buAutoNum type="arabicPeriod"/>
            </a:pPr>
            <a:r>
              <a:rPr lang="en-US" sz="2000" dirty="0" smtClean="0"/>
              <a:t>Effect on</a:t>
            </a:r>
            <a:r>
              <a:rPr lang="en-US" sz="2000" b="1" dirty="0" smtClean="0"/>
              <a:t> Distribution cost                                                                    D</a:t>
            </a:r>
            <a:r>
              <a:rPr lang="en-US" sz="2000" b="1" baseline="30000" dirty="0" smtClean="0"/>
              <a:t>2</a:t>
            </a:r>
            <a:endParaRPr lang="en-US" sz="2000" dirty="0" smtClean="0"/>
          </a:p>
          <a:p>
            <a:pPr marL="457200" lvl="0" indent="-457200">
              <a:buFont typeface="+mj-lt"/>
              <a:buAutoNum type="arabicPeriod"/>
            </a:pPr>
            <a:r>
              <a:rPr lang="en-US" sz="2000" dirty="0" smtClean="0"/>
              <a:t>Effect on</a:t>
            </a:r>
            <a:r>
              <a:rPr lang="en-US" sz="2000" b="1" dirty="0" smtClean="0"/>
              <a:t> Demand of consumer        </a:t>
            </a:r>
            <a:endParaRPr lang="en-US" sz="2000" dirty="0" smtClean="0"/>
          </a:p>
          <a:p>
            <a:pPr marL="457200" lvl="0" indent="-457200">
              <a:buFont typeface="+mj-lt"/>
              <a:buAutoNum type="arabicPeriod"/>
            </a:pPr>
            <a:r>
              <a:rPr lang="en-US" sz="2000" dirty="0" smtClean="0"/>
              <a:t>Effect on</a:t>
            </a:r>
            <a:r>
              <a:rPr lang="en-US" sz="2000" b="1" dirty="0" smtClean="0"/>
              <a:t> Customer satisfaction                                     C</a:t>
            </a:r>
            <a:r>
              <a:rPr lang="en-US" sz="2000" b="1" baseline="30000" dirty="0" smtClean="0"/>
              <a:t>2</a:t>
            </a:r>
            <a:endParaRPr lang="en-US" sz="2000" dirty="0" smtClean="0"/>
          </a:p>
          <a:p>
            <a:pPr marL="457200" lvl="0" indent="-457200">
              <a:buFont typeface="+mj-lt"/>
              <a:buAutoNum type="arabicPeriod"/>
            </a:pPr>
            <a:r>
              <a:rPr lang="en-US" sz="2000" dirty="0" smtClean="0"/>
              <a:t>Effect on</a:t>
            </a:r>
            <a:r>
              <a:rPr lang="en-US" sz="2000" b="1" dirty="0" smtClean="0"/>
              <a:t> Competition                                                </a:t>
            </a:r>
            <a:endParaRPr lang="en-US" sz="2000" dirty="0" smtClean="0"/>
          </a:p>
          <a:p>
            <a:pPr marL="457200" lvl="0" indent="-457200">
              <a:buFont typeface="+mj-lt"/>
              <a:buAutoNum type="arabicPeriod"/>
            </a:pPr>
            <a:r>
              <a:rPr lang="en-US" sz="2000" dirty="0" smtClean="0"/>
              <a:t>Effect on</a:t>
            </a:r>
            <a:r>
              <a:rPr lang="en-US" sz="2000" b="1" dirty="0" smtClean="0"/>
              <a:t> Standard of living                                                         S</a:t>
            </a:r>
            <a:endParaRPr lang="en-US" sz="2000" dirty="0"/>
          </a:p>
        </p:txBody>
      </p:sp>
      <p:sp>
        <p:nvSpPr>
          <p:cNvPr id="10" name="Right Brace 9"/>
          <p:cNvSpPr/>
          <p:nvPr/>
        </p:nvSpPr>
        <p:spPr>
          <a:xfrm>
            <a:off x="3962400" y="2667000"/>
            <a:ext cx="1905000" cy="1066800"/>
          </a:xfrm>
          <a:prstGeom prst="rightBrace">
            <a:avLst/>
          </a:prstGeom>
          <a:ln>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schemeClr val="bg1"/>
              </a:solidFill>
            </a:endParaRPr>
          </a:p>
        </p:txBody>
      </p:sp>
      <p:sp>
        <p:nvSpPr>
          <p:cNvPr id="12" name="Right Brace 11"/>
          <p:cNvSpPr/>
          <p:nvPr/>
        </p:nvSpPr>
        <p:spPr>
          <a:xfrm>
            <a:off x="4876800" y="4038600"/>
            <a:ext cx="1981200" cy="304800"/>
          </a:xfrm>
          <a:prstGeom prst="rightBrace">
            <a:avLst/>
          </a:prstGeom>
          <a:ln>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schemeClr val="bg1"/>
              </a:solidFill>
            </a:endParaRPr>
          </a:p>
        </p:txBody>
      </p:sp>
      <p:sp>
        <p:nvSpPr>
          <p:cNvPr id="13" name="Right Brace 12"/>
          <p:cNvSpPr/>
          <p:nvPr/>
        </p:nvSpPr>
        <p:spPr>
          <a:xfrm>
            <a:off x="3886200" y="4648200"/>
            <a:ext cx="2057400" cy="381000"/>
          </a:xfrm>
          <a:prstGeom prst="rightBrace">
            <a:avLst/>
          </a:prstGeom>
          <a:ln>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6" presetClass="emph" presetSubtype="0" fill="hold" grpId="0" nodeType="clickEffect">
                                  <p:stCondLst>
                                    <p:cond delay="0"/>
                                  </p:stCondLst>
                                  <p:childTnLst>
                                    <p:animScale>
                                      <p:cBhvr>
                                        <p:cTn id="11" dur="2000" fill="hold"/>
                                        <p:tgtEl>
                                          <p:spTgt spid="7"/>
                                        </p:tgtEl>
                                      </p:cBhvr>
                                      <p:by x="150000" y="150000"/>
                                    </p:animScale>
                                  </p:childTnLst>
                                </p:cTn>
                              </p:par>
                            </p:childTnLst>
                          </p:cTn>
                        </p:par>
                      </p:childTnLst>
                    </p:cTn>
                  </p:par>
                  <p:par>
                    <p:cTn id="12" fill="hold">
                      <p:stCondLst>
                        <p:cond delay="indefinite"/>
                      </p:stCondLst>
                      <p:childTnLst>
                        <p:par>
                          <p:cTn id="13" fill="hold">
                            <p:stCondLst>
                              <p:cond delay="0"/>
                            </p:stCondLst>
                            <p:childTnLst>
                              <p:par>
                                <p:cTn id="14" presetID="5" presetClass="entr" presetSubtype="10" fill="hold" grpId="0" nodeType="click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checkerboard(across)">
                                      <p:cBhvr>
                                        <p:cTn id="16"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9"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1485" y="0"/>
            <a:ext cx="9145485" cy="6857999"/>
          </a:xfrm>
        </p:spPr>
      </p:pic>
      <p:sp>
        <p:nvSpPr>
          <p:cNvPr id="4" name="TextBox 3"/>
          <p:cNvSpPr txBox="1"/>
          <p:nvPr/>
        </p:nvSpPr>
        <p:spPr>
          <a:xfrm>
            <a:off x="685800" y="762000"/>
            <a:ext cx="7772400" cy="4524315"/>
          </a:xfrm>
          <a:prstGeom prst="rect">
            <a:avLst/>
          </a:prstGeom>
          <a:noFill/>
        </p:spPr>
        <p:txBody>
          <a:bodyPr wrap="square" rtlCol="0">
            <a:spAutoFit/>
          </a:bodyPr>
          <a:lstStyle/>
          <a:p>
            <a:pPr algn="ctr"/>
            <a:r>
              <a:rPr lang="en-US" sz="3600" dirty="0" smtClean="0">
                <a:solidFill>
                  <a:schemeClr val="bg1"/>
                </a:solidFill>
                <a:latin typeface="Aharoni" pitchFamily="2" charset="-79"/>
                <a:cs typeface="Aharoni" pitchFamily="2" charset="-79"/>
              </a:rPr>
              <a:t>Attendance Link</a:t>
            </a:r>
          </a:p>
          <a:p>
            <a:pPr algn="ctr"/>
            <a:endParaRPr lang="en-US" sz="3600" dirty="0" smtClean="0">
              <a:solidFill>
                <a:schemeClr val="bg1"/>
              </a:solidFill>
              <a:latin typeface="Aharoni" pitchFamily="2" charset="-79"/>
              <a:cs typeface="Aharoni" pitchFamily="2" charset="-79"/>
            </a:endParaRPr>
          </a:p>
          <a:p>
            <a:pPr algn="ctr"/>
            <a:endParaRPr lang="en-US" sz="3600" dirty="0" smtClean="0">
              <a:solidFill>
                <a:schemeClr val="bg1"/>
              </a:solidFill>
              <a:latin typeface="Aharoni" pitchFamily="2" charset="-79"/>
              <a:cs typeface="Aharoni" pitchFamily="2" charset="-79"/>
            </a:endParaRPr>
          </a:p>
          <a:p>
            <a:r>
              <a:rPr lang="en-US" sz="3600" smtClean="0">
                <a:hlinkClick r:id="rId3"/>
              </a:rPr>
              <a:t>https://forms.gle/U4Da9ykpniL3tpCdA</a:t>
            </a:r>
            <a:endParaRPr lang="en-US" sz="3600" smtClean="0"/>
          </a:p>
          <a:p>
            <a:endParaRPr lang="en-US" sz="3600" smtClean="0"/>
          </a:p>
          <a:p>
            <a:pPr algn="ctr"/>
            <a:endParaRPr lang="en-US" sz="3600" dirty="0" smtClean="0">
              <a:solidFill>
                <a:schemeClr val="bg1"/>
              </a:solidFill>
            </a:endParaRPr>
          </a:p>
          <a:p>
            <a:pPr algn="ctr"/>
            <a:r>
              <a:rPr lang="en-US" sz="3600" dirty="0" smtClean="0">
                <a:solidFill>
                  <a:schemeClr val="bg1"/>
                </a:solidFill>
              </a:rPr>
              <a:t>(Mention date at last point)</a:t>
            </a:r>
          </a:p>
          <a:p>
            <a:pPr algn="ctr"/>
            <a:r>
              <a:rPr lang="en-US" sz="3600" dirty="0" smtClean="0">
                <a:solidFill>
                  <a:schemeClr val="bg1"/>
                </a:solidFill>
                <a:latin typeface="Aharoni" pitchFamily="2" charset="-79"/>
                <a:cs typeface="Aharoni" pitchFamily="2" charset="-79"/>
              </a:rPr>
              <a:t> </a:t>
            </a:r>
            <a:endParaRPr lang="en-US" sz="36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3"/>
          <a:stretch>
            <a:fillRect/>
          </a:stretch>
        </p:blipFill>
        <p:spPr>
          <a:xfrm>
            <a:off x="-1485" y="0"/>
            <a:ext cx="9145485" cy="6857999"/>
          </a:xfrm>
        </p:spPr>
      </p:pic>
      <p:pic>
        <p:nvPicPr>
          <p:cNvPr id="5" name="Rakshabandhan dairy milk.mp4">
            <a:hlinkClick r:id="" action="ppaction://media"/>
          </p:cNvPr>
          <p:cNvPicPr>
            <a:picLocks noRot="1" noChangeAspect="1"/>
          </p:cNvPicPr>
          <p:nvPr>
            <a:videoFile r:link="rId1"/>
          </p:nvPr>
        </p:nvPicPr>
        <p:blipFill>
          <a:blip r:embed="rId4"/>
          <a:stretch>
            <a:fillRect/>
          </a:stretch>
        </p:blipFill>
        <p:spPr>
          <a:xfrm>
            <a:off x="838200" y="1009650"/>
            <a:ext cx="7391400" cy="5543550"/>
          </a:xfrm>
          <a:prstGeom prst="rect">
            <a:avLst/>
          </a:prstGeom>
        </p:spPr>
      </p:pic>
      <p:sp>
        <p:nvSpPr>
          <p:cNvPr id="6" name="TextBox 5"/>
          <p:cNvSpPr txBox="1"/>
          <p:nvPr/>
        </p:nvSpPr>
        <p:spPr>
          <a:xfrm>
            <a:off x="2362200" y="381000"/>
            <a:ext cx="4800600" cy="369332"/>
          </a:xfrm>
          <a:prstGeom prst="rect">
            <a:avLst/>
          </a:prstGeom>
          <a:noFill/>
        </p:spPr>
        <p:txBody>
          <a:bodyPr wrap="square" rtlCol="0">
            <a:spAutoFit/>
          </a:bodyPr>
          <a:lstStyle/>
          <a:p>
            <a:pPr algn="ctr"/>
            <a:r>
              <a:rPr lang="en-US" dirty="0" err="1" smtClean="0"/>
              <a:t>RakshaBandhan</a:t>
            </a:r>
            <a:r>
              <a:rPr lang="en-US" dirty="0" smtClean="0"/>
              <a:t>  Dairy Milk ad </a:t>
            </a:r>
            <a:endParaRPr lang="en-US" dirty="0"/>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5"/>
                                        </p:tgtEl>
                                      </p:cBhvr>
                                    </p:cmd>
                                  </p:childTnLst>
                                </p:cTn>
                              </p:par>
                            </p:childTnLst>
                          </p:cTn>
                        </p:par>
                      </p:childTnLst>
                    </p:cTn>
                  </p:par>
                </p:childTnLst>
              </p:cTn>
              <p:nextCondLst>
                <p:cond evt="onClick" delay="0">
                  <p:tgtEl>
                    <p:spTgt spid="5"/>
                  </p:tgtEl>
                </p:cond>
              </p:nextCondLst>
            </p:seq>
            <p:video>
              <p:cMediaNode>
                <p:cTn id="7" fill="hold" display="0">
                  <p:stCondLst>
                    <p:cond delay="indefinite"/>
                  </p:stCondLst>
                  <p:endCondLst>
                    <p:cond evt="onNext" delay="0">
                      <p:tgtEl>
                        <p:sldTgt/>
                      </p:tgtEl>
                    </p:cond>
                    <p:cond evt="onPrev" delay="0">
                      <p:tgtEl>
                        <p:sldTgt/>
                      </p:tgtEl>
                    </p:cond>
                  </p:endCondLst>
                </p:cTn>
                <p:tgtEl>
                  <p:spTgt spid="5"/>
                </p:tgtEl>
              </p:cMediaNode>
            </p:video>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3"/>
          <a:stretch>
            <a:fillRect/>
          </a:stretch>
        </p:blipFill>
        <p:spPr>
          <a:xfrm>
            <a:off x="-1485" y="0"/>
            <a:ext cx="9145485" cy="6857999"/>
          </a:xfrm>
        </p:spPr>
      </p:pic>
      <p:pic>
        <p:nvPicPr>
          <p:cNvPr id="3" name="Rakshabandan Ad.mp4">
            <a:hlinkClick r:id="" action="ppaction://media"/>
          </p:cNvPr>
          <p:cNvPicPr>
            <a:picLocks noRot="1" noChangeAspect="1"/>
          </p:cNvPicPr>
          <p:nvPr>
            <a:videoFile r:link="rId1"/>
          </p:nvPr>
        </p:nvPicPr>
        <p:blipFill>
          <a:blip r:embed="rId4"/>
          <a:stretch>
            <a:fillRect/>
          </a:stretch>
        </p:blipFill>
        <p:spPr>
          <a:xfrm>
            <a:off x="685800" y="742950"/>
            <a:ext cx="7848600" cy="5886450"/>
          </a:xfrm>
          <a:prstGeom prst="rect">
            <a:avLst/>
          </a:prstGeom>
        </p:spPr>
      </p:pic>
      <p:sp>
        <p:nvSpPr>
          <p:cNvPr id="4" name="TextBox 3"/>
          <p:cNvSpPr txBox="1"/>
          <p:nvPr/>
        </p:nvSpPr>
        <p:spPr>
          <a:xfrm>
            <a:off x="2362200" y="381000"/>
            <a:ext cx="4800600" cy="369332"/>
          </a:xfrm>
          <a:prstGeom prst="rect">
            <a:avLst/>
          </a:prstGeom>
          <a:noFill/>
        </p:spPr>
        <p:txBody>
          <a:bodyPr wrap="square" rtlCol="0">
            <a:spAutoFit/>
          </a:bodyPr>
          <a:lstStyle/>
          <a:p>
            <a:pPr algn="ctr"/>
            <a:r>
              <a:rPr lang="en-US" dirty="0" err="1" smtClean="0"/>
              <a:t>RakshaBandhan</a:t>
            </a:r>
            <a:r>
              <a:rPr lang="en-US" dirty="0" smtClean="0"/>
              <a:t>   Amazon  ad </a:t>
            </a:r>
            <a:endParaRPr lang="en-US" dirty="0"/>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3"/>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3"/>
                                        </p:tgtEl>
                                      </p:cBhvr>
                                    </p:cmd>
                                  </p:childTnLst>
                                </p:cTn>
                              </p:par>
                            </p:childTnLst>
                          </p:cTn>
                        </p:par>
                      </p:childTnLst>
                    </p:cTn>
                  </p:par>
                </p:childTnLst>
              </p:cTn>
              <p:nextCondLst>
                <p:cond evt="onClick" delay="0">
                  <p:tgtEl>
                    <p:spTgt spid="3"/>
                  </p:tgtEl>
                </p:cond>
              </p:nextCondLst>
            </p:seq>
            <p:video>
              <p:cMediaNode>
                <p:cTn id="7" fill="hold" display="0">
                  <p:stCondLst>
                    <p:cond delay="indefinite"/>
                  </p:stCondLst>
                  <p:endCondLst>
                    <p:cond evt="onNext" delay="0">
                      <p:tgtEl>
                        <p:sldTgt/>
                      </p:tgtEl>
                    </p:cond>
                    <p:cond evt="onPrev" delay="0">
                      <p:tgtEl>
                        <p:sldTgt/>
                      </p:tgtEl>
                    </p:cond>
                  </p:endCondLst>
                </p:cTn>
                <p:tgtEl>
                  <p:spTgt spid="3"/>
                </p:tgtEl>
              </p:cMediaNode>
            </p:vide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78826" y="1"/>
            <a:ext cx="9222826" cy="6858000"/>
          </a:xfrm>
        </p:spPr>
      </p:pic>
      <p:sp>
        <p:nvSpPr>
          <p:cNvPr id="11" name="TextBox 10"/>
          <p:cNvSpPr txBox="1"/>
          <p:nvPr/>
        </p:nvSpPr>
        <p:spPr>
          <a:xfrm>
            <a:off x="685800" y="1143000"/>
            <a:ext cx="8077200" cy="1938992"/>
          </a:xfrm>
          <a:prstGeom prst="rect">
            <a:avLst/>
          </a:prstGeom>
          <a:solidFill>
            <a:schemeClr val="accent1">
              <a:lumMod val="75000"/>
            </a:schemeClr>
          </a:solidFill>
        </p:spPr>
        <p:txBody>
          <a:bodyPr wrap="square" rtlCol="0">
            <a:spAutoFit/>
          </a:bodyPr>
          <a:lstStyle/>
          <a:p>
            <a:pPr algn="ctr"/>
            <a:r>
              <a:rPr lang="en-US" sz="4000" dirty="0" smtClean="0">
                <a:solidFill>
                  <a:schemeClr val="bg1"/>
                </a:solidFill>
                <a:latin typeface="Aharoni" pitchFamily="2" charset="-79"/>
                <a:cs typeface="Aharoni" pitchFamily="2" charset="-79"/>
              </a:rPr>
              <a:t>Welcome to all </a:t>
            </a:r>
          </a:p>
          <a:p>
            <a:pPr algn="ctr"/>
            <a:r>
              <a:rPr lang="en-US" sz="4000" dirty="0" smtClean="0">
                <a:solidFill>
                  <a:schemeClr val="bg1"/>
                </a:solidFill>
                <a:latin typeface="Aharoni" pitchFamily="2" charset="-79"/>
                <a:cs typeface="Aharoni" pitchFamily="2" charset="-79"/>
              </a:rPr>
              <a:t>for the Advertising  Online lecture </a:t>
            </a:r>
            <a:endParaRPr lang="en-US" sz="4000" dirty="0">
              <a:solidFill>
                <a:schemeClr val="bg1"/>
              </a:solidFill>
              <a:latin typeface="Aharoni" pitchFamily="2" charset="-79"/>
              <a:cs typeface="Aharoni" pitchFamily="2" charset="-79"/>
            </a:endParaRPr>
          </a:p>
        </p:txBody>
      </p:sp>
      <p:sp>
        <p:nvSpPr>
          <p:cNvPr id="4" name="TextBox 3"/>
          <p:cNvSpPr txBox="1"/>
          <p:nvPr/>
        </p:nvSpPr>
        <p:spPr>
          <a:xfrm>
            <a:off x="4724400" y="4953000"/>
            <a:ext cx="4419600" cy="1569660"/>
          </a:xfrm>
          <a:prstGeom prst="rect">
            <a:avLst/>
          </a:prstGeom>
          <a:solidFill>
            <a:schemeClr val="accent2"/>
          </a:solidFill>
        </p:spPr>
        <p:txBody>
          <a:bodyPr wrap="square" rtlCol="0">
            <a:spAutoFit/>
          </a:bodyPr>
          <a:lstStyle/>
          <a:p>
            <a:r>
              <a:rPr lang="en-US" sz="3200" dirty="0" smtClean="0">
                <a:solidFill>
                  <a:schemeClr val="bg1"/>
                </a:solidFill>
                <a:latin typeface="Algerian" pitchFamily="82" charset="0"/>
              </a:rPr>
              <a:t>By </a:t>
            </a:r>
          </a:p>
          <a:p>
            <a:r>
              <a:rPr lang="en-US" sz="3200" dirty="0" smtClean="0">
                <a:solidFill>
                  <a:schemeClr val="bg1"/>
                </a:solidFill>
                <a:latin typeface="Algerian" pitchFamily="82" charset="0"/>
              </a:rPr>
              <a:t>Dr. Dhiraj Ovhal </a:t>
            </a:r>
          </a:p>
          <a:p>
            <a:r>
              <a:rPr lang="en-US" sz="3200" dirty="0" smtClean="0">
                <a:solidFill>
                  <a:schemeClr val="bg1"/>
                </a:solidFill>
                <a:latin typeface="Algerian" pitchFamily="82" charset="0"/>
              </a:rPr>
              <a:t>HOD of Commerce  </a:t>
            </a:r>
            <a:endParaRPr lang="en-US" sz="3200" dirty="0">
              <a:solidFill>
                <a:schemeClr val="bg1"/>
              </a:solidFill>
              <a:latin typeface="Algerian" pitchFamily="82" charset="0"/>
            </a:endParaRPr>
          </a:p>
        </p:txBody>
      </p:sp>
      <p:sp>
        <p:nvSpPr>
          <p:cNvPr id="17409" name="Rectangle 1"/>
          <p:cNvSpPr>
            <a:spLocks noChangeArrowheads="1"/>
          </p:cNvSpPr>
          <p:nvPr/>
        </p:nvSpPr>
        <p:spPr bwMode="auto">
          <a:xfrm>
            <a:off x="0" y="3733800"/>
            <a:ext cx="8874545" cy="523220"/>
          </a:xfrm>
          <a:prstGeom prst="rect">
            <a:avLst/>
          </a:prstGeom>
          <a:ln>
            <a:headEnd/>
            <a:tailEnd/>
          </a:ln>
        </p:spPr>
        <p:style>
          <a:lnRef idx="3">
            <a:schemeClr val="lt1"/>
          </a:lnRef>
          <a:fillRef idx="1">
            <a:schemeClr val="accent3"/>
          </a:fillRef>
          <a:effectRef idx="1">
            <a:schemeClr val="accent3"/>
          </a:effectRef>
          <a:fontRef idx="minor">
            <a:schemeClr val="lt1"/>
          </a:fontRef>
        </p:style>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i="0" u="none" strike="noStrike" cap="none" normalizeH="0" baseline="0" dirty="0" smtClean="0">
                <a:ln>
                  <a:noFill/>
                </a:ln>
                <a:solidFill>
                  <a:schemeClr val="tx1"/>
                </a:solidFill>
                <a:effectLst/>
                <a:latin typeface="Aharoni" pitchFamily="2" charset="-79"/>
                <a:ea typeface="Calibri" pitchFamily="34" charset="0"/>
                <a:cs typeface="Aharoni" pitchFamily="2" charset="-79"/>
              </a:rPr>
              <a:t>Chapter 3- Economic and Social aspect of adverting </a:t>
            </a:r>
            <a:endParaRPr kumimoji="0" lang="en-US" sz="2800" i="0" u="none" strike="noStrike" cap="none" normalizeH="0" baseline="0" dirty="0" smtClean="0">
              <a:ln>
                <a:noFill/>
              </a:ln>
              <a:solidFill>
                <a:schemeClr val="tx1"/>
              </a:solidFill>
              <a:effectLst/>
              <a:latin typeface="Aharoni" pitchFamily="2" charset="-79"/>
              <a:cs typeface="Aharoni" pitchFamily="2" charset="-79"/>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3"/>
          <a:stretch>
            <a:fillRect/>
          </a:stretch>
        </p:blipFill>
        <p:spPr>
          <a:xfrm>
            <a:off x="-1485" y="0"/>
            <a:ext cx="9145485" cy="6857999"/>
          </a:xfrm>
        </p:spPr>
      </p:pic>
      <p:pic>
        <p:nvPicPr>
          <p:cNvPr id="3" name="Rakshabandhan ads Castrol.mp4">
            <a:hlinkClick r:id="" action="ppaction://media"/>
          </p:cNvPr>
          <p:cNvPicPr>
            <a:picLocks noRot="1" noChangeAspect="1"/>
          </p:cNvPicPr>
          <p:nvPr>
            <a:videoFile r:link="rId1"/>
          </p:nvPr>
        </p:nvPicPr>
        <p:blipFill>
          <a:blip r:embed="rId4"/>
          <a:stretch>
            <a:fillRect/>
          </a:stretch>
        </p:blipFill>
        <p:spPr>
          <a:xfrm>
            <a:off x="533400" y="571500"/>
            <a:ext cx="8077200" cy="6057900"/>
          </a:xfrm>
          <a:prstGeom prst="rect">
            <a:avLst/>
          </a:prstGeom>
        </p:spPr>
      </p:pic>
      <p:sp>
        <p:nvSpPr>
          <p:cNvPr id="4" name="TextBox 3"/>
          <p:cNvSpPr txBox="1"/>
          <p:nvPr/>
        </p:nvSpPr>
        <p:spPr>
          <a:xfrm>
            <a:off x="2362200" y="152400"/>
            <a:ext cx="4800600" cy="369332"/>
          </a:xfrm>
          <a:prstGeom prst="rect">
            <a:avLst/>
          </a:prstGeom>
          <a:noFill/>
        </p:spPr>
        <p:txBody>
          <a:bodyPr wrap="square" rtlCol="0">
            <a:spAutoFit/>
          </a:bodyPr>
          <a:lstStyle/>
          <a:p>
            <a:pPr algn="ctr"/>
            <a:r>
              <a:rPr lang="en-US" dirty="0" err="1" smtClean="0"/>
              <a:t>RakshaBandhan</a:t>
            </a:r>
            <a:r>
              <a:rPr lang="en-US" dirty="0" smtClean="0"/>
              <a:t>   Castrol  </a:t>
            </a:r>
            <a:endParaRPr lang="en-US" dirty="0"/>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3"/>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3"/>
                                        </p:tgtEl>
                                      </p:cBhvr>
                                    </p:cmd>
                                  </p:childTnLst>
                                </p:cTn>
                              </p:par>
                            </p:childTnLst>
                          </p:cTn>
                        </p:par>
                      </p:childTnLst>
                    </p:cTn>
                  </p:par>
                </p:childTnLst>
              </p:cTn>
              <p:nextCondLst>
                <p:cond evt="onClick" delay="0">
                  <p:tgtEl>
                    <p:spTgt spid="3"/>
                  </p:tgtEl>
                </p:cond>
              </p:nextCondLst>
            </p:seq>
            <p:video>
              <p:cMediaNode>
                <p:cTn id="7" fill="hold" display="0">
                  <p:stCondLst>
                    <p:cond delay="indefinite"/>
                  </p:stCondLst>
                  <p:endCondLst>
                    <p:cond evt="onNext" delay="0">
                      <p:tgtEl>
                        <p:sldTgt/>
                      </p:tgtEl>
                    </p:cond>
                    <p:cond evt="onPrev" delay="0">
                      <p:tgtEl>
                        <p:sldTgt/>
                      </p:tgtEl>
                    </p:cond>
                  </p:endCondLst>
                </p:cTn>
                <p:tgtEl>
                  <p:spTgt spid="3"/>
                </p:tgtEl>
              </p:cMediaNode>
            </p:video>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3"/>
          <a:stretch>
            <a:fillRect/>
          </a:stretch>
        </p:blipFill>
        <p:spPr>
          <a:xfrm>
            <a:off x="-1485" y="0"/>
            <a:ext cx="9145485" cy="6857999"/>
          </a:xfrm>
        </p:spPr>
      </p:pic>
      <p:pic>
        <p:nvPicPr>
          <p:cNvPr id="3" name="space elevator.mp4">
            <a:hlinkClick r:id="" action="ppaction://media"/>
          </p:cNvPr>
          <p:cNvPicPr>
            <a:picLocks noRot="1" noChangeAspect="1"/>
          </p:cNvPicPr>
          <p:nvPr>
            <a:videoFile r:link="rId1"/>
          </p:nvPr>
        </p:nvPicPr>
        <p:blipFill>
          <a:blip r:embed="rId4"/>
          <a:stretch>
            <a:fillRect/>
          </a:stretch>
        </p:blipFill>
        <p:spPr>
          <a:xfrm>
            <a:off x="609600" y="571500"/>
            <a:ext cx="7772400" cy="5829300"/>
          </a:xfrm>
          <a:prstGeom prst="rect">
            <a:avLst/>
          </a:prstGeom>
        </p:spPr>
      </p:pic>
      <p:sp>
        <p:nvSpPr>
          <p:cNvPr id="4" name="TextBox 3"/>
          <p:cNvSpPr txBox="1"/>
          <p:nvPr/>
        </p:nvSpPr>
        <p:spPr>
          <a:xfrm>
            <a:off x="2362200" y="240268"/>
            <a:ext cx="4800600" cy="369332"/>
          </a:xfrm>
          <a:prstGeom prst="rect">
            <a:avLst/>
          </a:prstGeom>
          <a:noFill/>
        </p:spPr>
        <p:txBody>
          <a:bodyPr wrap="square" rtlCol="0">
            <a:spAutoFit/>
          </a:bodyPr>
          <a:lstStyle/>
          <a:p>
            <a:pPr algn="ctr"/>
            <a:r>
              <a:rPr lang="en-US" dirty="0" smtClean="0"/>
              <a:t>Space Elevator  ad </a:t>
            </a:r>
            <a:endParaRPr lang="en-US" dirty="0"/>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3"/>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3"/>
                                        </p:tgtEl>
                                      </p:cBhvr>
                                    </p:cmd>
                                  </p:childTnLst>
                                </p:cTn>
                              </p:par>
                            </p:childTnLst>
                          </p:cTn>
                        </p:par>
                      </p:childTnLst>
                    </p:cTn>
                  </p:par>
                </p:childTnLst>
              </p:cTn>
              <p:nextCondLst>
                <p:cond evt="onClick" delay="0">
                  <p:tgtEl>
                    <p:spTgt spid="3"/>
                  </p:tgtEl>
                </p:cond>
              </p:nextCondLst>
            </p:seq>
            <p:video>
              <p:cMediaNode>
                <p:cTn id="7" fill="hold" display="0">
                  <p:stCondLst>
                    <p:cond delay="indefinite"/>
                  </p:stCondLst>
                  <p:endCondLst>
                    <p:cond evt="onNext" delay="0">
                      <p:tgtEl>
                        <p:sldTgt/>
                      </p:tgtEl>
                    </p:cond>
                    <p:cond evt="onPrev" delay="0">
                      <p:tgtEl>
                        <p:sldTgt/>
                      </p:tgtEl>
                    </p:cond>
                  </p:endCondLst>
                </p:cTn>
                <p:tgtEl>
                  <p:spTgt spid="3"/>
                </p:tgtEl>
              </p:cMediaNode>
            </p:video>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1"/>
            <a:ext cx="9144000" cy="6856884"/>
          </a:xfrm>
        </p:spPr>
      </p:pic>
      <p:sp>
        <p:nvSpPr>
          <p:cNvPr id="3" name="TextBox 2"/>
          <p:cNvSpPr txBox="1"/>
          <p:nvPr/>
        </p:nvSpPr>
        <p:spPr>
          <a:xfrm>
            <a:off x="304800" y="228600"/>
            <a:ext cx="8458200" cy="15696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2400" dirty="0" smtClean="0">
                <a:latin typeface="Aharoni" pitchFamily="2" charset="-79"/>
                <a:cs typeface="Aharoni" pitchFamily="2" charset="-79"/>
              </a:rPr>
              <a:t>Q.</a:t>
            </a:r>
            <a:r>
              <a:rPr lang="en-US" sz="2400" b="1" dirty="0" smtClean="0">
                <a:cs typeface="Aharoni" pitchFamily="2" charset="-79"/>
              </a:rPr>
              <a:t>1</a:t>
            </a:r>
            <a:r>
              <a:rPr lang="en-US" sz="2400" dirty="0" smtClean="0">
                <a:latin typeface="Aharoni" pitchFamily="2" charset="-79"/>
                <a:cs typeface="Aharoni" pitchFamily="2" charset="-79"/>
              </a:rPr>
              <a:t>  Write Economic impact of Advertising? </a:t>
            </a:r>
          </a:p>
          <a:p>
            <a:pPr algn="ctr"/>
            <a:endParaRPr lang="en-US" sz="2400" dirty="0" smtClean="0">
              <a:latin typeface="Aharoni" pitchFamily="2" charset="-79"/>
              <a:cs typeface="Aharoni" pitchFamily="2" charset="-79"/>
            </a:endParaRPr>
          </a:p>
          <a:p>
            <a:pPr algn="ctr"/>
            <a:r>
              <a:rPr lang="en-US" sz="2400" dirty="0" smtClean="0">
                <a:latin typeface="Aharoni" pitchFamily="2" charset="-79"/>
                <a:cs typeface="Aharoni" pitchFamily="2" charset="-79"/>
              </a:rPr>
              <a:t> </a:t>
            </a:r>
          </a:p>
          <a:p>
            <a:pPr algn="ctr"/>
            <a:endParaRPr lang="en-US" sz="2400" b="1" dirty="0">
              <a:latin typeface="Aharoni" pitchFamily="2" charset="-79"/>
              <a:cs typeface="Aharoni" pitchFamily="2" charset="-79"/>
            </a:endParaRPr>
          </a:p>
        </p:txBody>
      </p:sp>
      <p:sp>
        <p:nvSpPr>
          <p:cNvPr id="4" name="TextBox 3"/>
          <p:cNvSpPr txBox="1"/>
          <p:nvPr/>
        </p:nvSpPr>
        <p:spPr>
          <a:xfrm>
            <a:off x="228600" y="1981200"/>
            <a:ext cx="8915400" cy="1569660"/>
          </a:xfrm>
          <a:prstGeom prst="rect">
            <a:avLst/>
          </a:prstGeom>
          <a:noFill/>
        </p:spPr>
        <p:txBody>
          <a:bodyPr wrap="square" rtlCol="0">
            <a:spAutoFit/>
          </a:bodyPr>
          <a:lstStyle/>
          <a:p>
            <a:pPr algn="ctr"/>
            <a:r>
              <a:rPr lang="en-US" sz="2400" dirty="0" smtClean="0">
                <a:solidFill>
                  <a:srgbClr val="FFFF00"/>
                </a:solidFill>
                <a:latin typeface="Aharoni" pitchFamily="2" charset="-79"/>
                <a:cs typeface="Aharoni" pitchFamily="2" charset="-79"/>
              </a:rPr>
              <a:t>Meaning:- </a:t>
            </a:r>
          </a:p>
          <a:p>
            <a:pPr algn="ctr"/>
            <a:r>
              <a:rPr lang="en-US" sz="2400" dirty="0" smtClean="0">
                <a:solidFill>
                  <a:schemeClr val="bg1"/>
                </a:solidFill>
                <a:latin typeface="Aharoni" pitchFamily="2" charset="-79"/>
                <a:cs typeface="Aharoni" pitchFamily="2" charset="-79"/>
              </a:rPr>
              <a:t>The advertising has an economic impact such as value of products, price of goods and services, competition in the market, business cycle, customers choices, etc. </a:t>
            </a:r>
            <a:endParaRPr lang="en-US" sz="24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3"/>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blinds(horizontal)">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1"/>
            <a:ext cx="9144000" cy="6856885"/>
          </a:xfrm>
        </p:spPr>
      </p:pic>
      <p:sp>
        <p:nvSpPr>
          <p:cNvPr id="6" name="TextBox 5"/>
          <p:cNvSpPr txBox="1"/>
          <p:nvPr/>
        </p:nvSpPr>
        <p:spPr>
          <a:xfrm>
            <a:off x="1295400" y="304800"/>
            <a:ext cx="6934200" cy="369332"/>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en-US" dirty="0" smtClean="0">
                <a:latin typeface="Aharoni" pitchFamily="2" charset="-79"/>
                <a:cs typeface="Aharoni" pitchFamily="2" charset="-79"/>
              </a:rPr>
              <a:t>Economic impact of Advertising</a:t>
            </a:r>
            <a:endParaRPr lang="en-US" b="1" dirty="0">
              <a:solidFill>
                <a:schemeClr val="bg1"/>
              </a:solidFill>
              <a:latin typeface="Aharoni" pitchFamily="2" charset="-79"/>
              <a:cs typeface="Aharoni" pitchFamily="2" charset="-79"/>
            </a:endParaRPr>
          </a:p>
        </p:txBody>
      </p:sp>
      <p:sp>
        <p:nvSpPr>
          <p:cNvPr id="7" name="TextBox 6"/>
          <p:cNvSpPr txBox="1"/>
          <p:nvPr/>
        </p:nvSpPr>
        <p:spPr>
          <a:xfrm>
            <a:off x="2133600" y="981670"/>
            <a:ext cx="5257800" cy="8309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b="1" dirty="0" smtClean="0"/>
              <a:t>( Way to remember :- post dated </a:t>
            </a:r>
            <a:r>
              <a:rPr lang="en-US" sz="2400" b="1" dirty="0" err="1" smtClean="0"/>
              <a:t>cheques</a:t>
            </a:r>
            <a:r>
              <a:rPr lang="en-US" sz="2400" b="1" dirty="0" smtClean="0"/>
              <a:t> – PDCS- 	P</a:t>
            </a:r>
            <a:r>
              <a:rPr lang="en-US" sz="2400" b="1" baseline="30000" dirty="0" smtClean="0"/>
              <a:t>5 </a:t>
            </a:r>
            <a:r>
              <a:rPr lang="en-US" sz="2400" b="1" dirty="0" smtClean="0"/>
              <a:t>D</a:t>
            </a:r>
            <a:r>
              <a:rPr lang="en-US" sz="2400" b="1" baseline="30000" dirty="0" smtClean="0"/>
              <a:t>2  </a:t>
            </a:r>
            <a:r>
              <a:rPr lang="en-US" sz="2400" b="1" dirty="0" smtClean="0"/>
              <a:t>C2 S)</a:t>
            </a:r>
            <a:endParaRPr lang="en-US" sz="2400" dirty="0"/>
          </a:p>
        </p:txBody>
      </p:sp>
      <p:sp>
        <p:nvSpPr>
          <p:cNvPr id="9" name="TextBox 8"/>
          <p:cNvSpPr txBox="1"/>
          <p:nvPr/>
        </p:nvSpPr>
        <p:spPr>
          <a:xfrm>
            <a:off x="304800" y="2133600"/>
            <a:ext cx="8229600" cy="3447098"/>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r>
              <a:rPr lang="en-US" dirty="0" smtClean="0"/>
              <a:t>                                          </a:t>
            </a:r>
            <a:endParaRPr lang="en-US" b="1" dirty="0">
              <a:solidFill>
                <a:schemeClr val="bg1"/>
              </a:solidFill>
            </a:endParaRPr>
          </a:p>
          <a:p>
            <a:pPr marL="342900" lvl="0" indent="-342900">
              <a:buFont typeface="+mj-lt"/>
              <a:buAutoNum type="arabicPeriod"/>
            </a:pPr>
            <a:r>
              <a:rPr lang="en-US" dirty="0" smtClean="0">
                <a:solidFill>
                  <a:schemeClr val="bg1"/>
                </a:solidFill>
              </a:rPr>
              <a:t>   </a:t>
            </a:r>
            <a:r>
              <a:rPr lang="en-US" sz="2000" dirty="0" smtClean="0"/>
              <a:t>Effect on</a:t>
            </a:r>
            <a:r>
              <a:rPr lang="en-US" sz="2000" b="1" dirty="0" smtClean="0"/>
              <a:t> Product Value</a:t>
            </a:r>
            <a:endParaRPr lang="en-US" sz="2000" dirty="0" smtClean="0"/>
          </a:p>
          <a:p>
            <a:pPr marL="457200" lvl="0" indent="-457200">
              <a:buFont typeface="+mj-lt"/>
              <a:buAutoNum type="arabicPeriod"/>
            </a:pPr>
            <a:r>
              <a:rPr lang="en-US" sz="2000" dirty="0" smtClean="0"/>
              <a:t>Effect on</a:t>
            </a:r>
            <a:r>
              <a:rPr lang="en-US" sz="2000" b="1" dirty="0" smtClean="0"/>
              <a:t> Profits</a:t>
            </a:r>
            <a:endParaRPr lang="en-US" sz="2000" dirty="0" smtClean="0"/>
          </a:p>
          <a:p>
            <a:pPr marL="457200" lvl="0" indent="-457200">
              <a:buFont typeface="+mj-lt"/>
              <a:buAutoNum type="arabicPeriod"/>
            </a:pPr>
            <a:r>
              <a:rPr lang="en-US" sz="2000" dirty="0" smtClean="0"/>
              <a:t>Effect on</a:t>
            </a:r>
            <a:r>
              <a:rPr lang="en-US" sz="2000" b="1" dirty="0" smtClean="0"/>
              <a:t> Price                                                                P</a:t>
            </a:r>
            <a:r>
              <a:rPr lang="en-US" sz="2000" b="1" baseline="30000" dirty="0" smtClean="0"/>
              <a:t>5</a:t>
            </a:r>
            <a:endParaRPr lang="en-US" sz="2000" dirty="0" smtClean="0"/>
          </a:p>
          <a:p>
            <a:pPr marL="457200" lvl="0" indent="-457200">
              <a:buFont typeface="+mj-lt"/>
              <a:buAutoNum type="arabicPeriod"/>
            </a:pPr>
            <a:r>
              <a:rPr lang="en-US" sz="2000" dirty="0" smtClean="0"/>
              <a:t>Effect on</a:t>
            </a:r>
            <a:r>
              <a:rPr lang="en-US" sz="2000" b="1" dirty="0" smtClean="0"/>
              <a:t> Product life cycle</a:t>
            </a:r>
            <a:endParaRPr lang="en-US" sz="2000" dirty="0" smtClean="0"/>
          </a:p>
          <a:p>
            <a:pPr marL="457200" lvl="0" indent="-457200">
              <a:buFont typeface="+mj-lt"/>
              <a:buAutoNum type="arabicPeriod"/>
            </a:pPr>
            <a:r>
              <a:rPr lang="en-US" sz="2000" dirty="0" smtClean="0"/>
              <a:t>Effect on</a:t>
            </a:r>
            <a:r>
              <a:rPr lang="en-US" sz="2000" b="1" dirty="0" smtClean="0"/>
              <a:t> Production cost</a:t>
            </a:r>
            <a:endParaRPr lang="en-US" sz="2000" dirty="0" smtClean="0"/>
          </a:p>
          <a:p>
            <a:pPr marL="457200" lvl="0" indent="-457200">
              <a:buFont typeface="+mj-lt"/>
              <a:buAutoNum type="arabicPeriod"/>
            </a:pPr>
            <a:r>
              <a:rPr lang="en-US" sz="2000" dirty="0" smtClean="0"/>
              <a:t>Effect on</a:t>
            </a:r>
            <a:r>
              <a:rPr lang="en-US" sz="2000" b="1" dirty="0" smtClean="0"/>
              <a:t> Distribution cost                                                                    D</a:t>
            </a:r>
            <a:r>
              <a:rPr lang="en-US" sz="2000" b="1" baseline="30000" dirty="0" smtClean="0"/>
              <a:t>2</a:t>
            </a:r>
            <a:endParaRPr lang="en-US" sz="2000" dirty="0" smtClean="0"/>
          </a:p>
          <a:p>
            <a:pPr marL="457200" lvl="0" indent="-457200">
              <a:buFont typeface="+mj-lt"/>
              <a:buAutoNum type="arabicPeriod"/>
            </a:pPr>
            <a:r>
              <a:rPr lang="en-US" sz="2000" dirty="0" smtClean="0"/>
              <a:t>Effect on</a:t>
            </a:r>
            <a:r>
              <a:rPr lang="en-US" sz="2000" b="1" dirty="0" smtClean="0"/>
              <a:t> Demand of consumer        </a:t>
            </a:r>
            <a:endParaRPr lang="en-US" sz="2000" dirty="0" smtClean="0"/>
          </a:p>
          <a:p>
            <a:pPr marL="457200" lvl="0" indent="-457200">
              <a:buFont typeface="+mj-lt"/>
              <a:buAutoNum type="arabicPeriod"/>
            </a:pPr>
            <a:r>
              <a:rPr lang="en-US" sz="2000" dirty="0" smtClean="0"/>
              <a:t>Effect on</a:t>
            </a:r>
            <a:r>
              <a:rPr lang="en-US" sz="2000" b="1" dirty="0" smtClean="0"/>
              <a:t> Customer satisfaction                                     C</a:t>
            </a:r>
            <a:r>
              <a:rPr lang="en-US" sz="2000" b="1" baseline="30000" dirty="0" smtClean="0"/>
              <a:t>2</a:t>
            </a:r>
            <a:endParaRPr lang="en-US" sz="2000" dirty="0" smtClean="0"/>
          </a:p>
          <a:p>
            <a:pPr marL="457200" lvl="0" indent="-457200">
              <a:buFont typeface="+mj-lt"/>
              <a:buAutoNum type="arabicPeriod"/>
            </a:pPr>
            <a:r>
              <a:rPr lang="en-US" sz="2000" dirty="0" smtClean="0"/>
              <a:t>Effect on</a:t>
            </a:r>
            <a:r>
              <a:rPr lang="en-US" sz="2000" b="1" dirty="0" smtClean="0"/>
              <a:t> Competition                                                </a:t>
            </a:r>
            <a:endParaRPr lang="en-US" sz="2000" dirty="0" smtClean="0"/>
          </a:p>
          <a:p>
            <a:pPr marL="457200" lvl="0" indent="-457200">
              <a:buFont typeface="+mj-lt"/>
              <a:buAutoNum type="arabicPeriod"/>
            </a:pPr>
            <a:r>
              <a:rPr lang="en-US" sz="2000" dirty="0" smtClean="0"/>
              <a:t>Effect on</a:t>
            </a:r>
            <a:r>
              <a:rPr lang="en-US" sz="2000" b="1" dirty="0" smtClean="0"/>
              <a:t> Standard of living                                                         S</a:t>
            </a:r>
            <a:endParaRPr lang="en-US" sz="2000" dirty="0"/>
          </a:p>
        </p:txBody>
      </p:sp>
      <p:sp>
        <p:nvSpPr>
          <p:cNvPr id="10" name="Right Brace 9"/>
          <p:cNvSpPr/>
          <p:nvPr/>
        </p:nvSpPr>
        <p:spPr>
          <a:xfrm>
            <a:off x="3962400" y="2667000"/>
            <a:ext cx="1905000" cy="1066800"/>
          </a:xfrm>
          <a:prstGeom prst="rightBrace">
            <a:avLst/>
          </a:prstGeom>
          <a:ln>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schemeClr val="bg1"/>
              </a:solidFill>
            </a:endParaRPr>
          </a:p>
        </p:txBody>
      </p:sp>
      <p:sp>
        <p:nvSpPr>
          <p:cNvPr id="12" name="Right Brace 11"/>
          <p:cNvSpPr/>
          <p:nvPr/>
        </p:nvSpPr>
        <p:spPr>
          <a:xfrm>
            <a:off x="4876800" y="4038600"/>
            <a:ext cx="1981200" cy="304800"/>
          </a:xfrm>
          <a:prstGeom prst="rightBrace">
            <a:avLst/>
          </a:prstGeom>
          <a:ln>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schemeClr val="bg1"/>
              </a:solidFill>
            </a:endParaRPr>
          </a:p>
        </p:txBody>
      </p:sp>
      <p:sp>
        <p:nvSpPr>
          <p:cNvPr id="13" name="Right Brace 12"/>
          <p:cNvSpPr/>
          <p:nvPr/>
        </p:nvSpPr>
        <p:spPr>
          <a:xfrm>
            <a:off x="3886200" y="4648200"/>
            <a:ext cx="2057400" cy="381000"/>
          </a:xfrm>
          <a:prstGeom prst="rightBrace">
            <a:avLst/>
          </a:prstGeom>
          <a:ln>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6" presetClass="emph" presetSubtype="0" fill="hold" grpId="0" nodeType="clickEffect">
                                  <p:stCondLst>
                                    <p:cond delay="0"/>
                                  </p:stCondLst>
                                  <p:childTnLst>
                                    <p:animScale>
                                      <p:cBhvr>
                                        <p:cTn id="11" dur="2000" fill="hold"/>
                                        <p:tgtEl>
                                          <p:spTgt spid="7"/>
                                        </p:tgtEl>
                                      </p:cBhvr>
                                      <p:by x="150000" y="150000"/>
                                    </p:animScale>
                                  </p:childTnLst>
                                </p:cTn>
                              </p:par>
                            </p:childTnLst>
                          </p:cTn>
                        </p:par>
                      </p:childTnLst>
                    </p:cTn>
                  </p:par>
                  <p:par>
                    <p:cTn id="12" fill="hold">
                      <p:stCondLst>
                        <p:cond delay="indefinite"/>
                      </p:stCondLst>
                      <p:childTnLst>
                        <p:par>
                          <p:cTn id="13" fill="hold">
                            <p:stCondLst>
                              <p:cond delay="0"/>
                            </p:stCondLst>
                            <p:childTnLst>
                              <p:par>
                                <p:cTn id="14" presetID="5" presetClass="entr" presetSubtype="10" fill="hold" grpId="0" nodeType="clickEffect">
                                  <p:stCondLst>
                                    <p:cond delay="0"/>
                                  </p:stCondLst>
                                  <p:childTnLst>
                                    <p:set>
                                      <p:cBhvr>
                                        <p:cTn id="15" dur="1" fill="hold">
                                          <p:stCondLst>
                                            <p:cond delay="0"/>
                                          </p:stCondLst>
                                        </p:cTn>
                                        <p:tgtEl>
                                          <p:spTgt spid="9">
                                            <p:bg/>
                                          </p:spTgt>
                                        </p:tgtEl>
                                        <p:attrNameLst>
                                          <p:attrName>style.visibility</p:attrName>
                                        </p:attrNameLst>
                                      </p:cBhvr>
                                      <p:to>
                                        <p:strVal val="visible"/>
                                      </p:to>
                                    </p:set>
                                    <p:animEffect transition="in" filter="checkerboard(across)">
                                      <p:cBhvr>
                                        <p:cTn id="16" dur="500"/>
                                        <p:tgtEl>
                                          <p:spTgt spid="9">
                                            <p:bg/>
                                          </p:spTgt>
                                        </p:tgtEl>
                                      </p:cBhvr>
                                    </p:animEffect>
                                  </p:childTnLst>
                                </p:cTn>
                              </p:par>
                              <p:par>
                                <p:cTn id="17" presetID="5" presetClass="entr" presetSubtype="10" fill="hold" grpId="0" nodeType="withEffect">
                                  <p:stCondLst>
                                    <p:cond delay="0"/>
                                  </p:stCondLst>
                                  <p:childTnLst>
                                    <p:set>
                                      <p:cBhvr>
                                        <p:cTn id="18" dur="1" fill="hold">
                                          <p:stCondLst>
                                            <p:cond delay="0"/>
                                          </p:stCondLst>
                                        </p:cTn>
                                        <p:tgtEl>
                                          <p:spTgt spid="9">
                                            <p:txEl>
                                              <p:pRg st="0" end="0"/>
                                            </p:txEl>
                                          </p:spTgt>
                                        </p:tgtEl>
                                        <p:attrNameLst>
                                          <p:attrName>style.visibility</p:attrName>
                                        </p:attrNameLst>
                                      </p:cBhvr>
                                      <p:to>
                                        <p:strVal val="visible"/>
                                      </p:to>
                                    </p:set>
                                    <p:animEffect transition="in" filter="checkerboard(across)">
                                      <p:cBhvr>
                                        <p:cTn id="19" dur="500"/>
                                        <p:tgtEl>
                                          <p:spTgt spid="9">
                                            <p:txEl>
                                              <p:pRg st="0" end="0"/>
                                            </p:txEl>
                                          </p:spTgt>
                                        </p:tgtEl>
                                      </p:cBhvr>
                                    </p:animEffect>
                                  </p:childTnLst>
                                </p:cTn>
                              </p:par>
                              <p:par>
                                <p:cTn id="20" presetID="5" presetClass="entr" presetSubtype="10" fill="hold" grpId="0" nodeType="withEffect">
                                  <p:stCondLst>
                                    <p:cond delay="0"/>
                                  </p:stCondLst>
                                  <p:childTnLst>
                                    <p:set>
                                      <p:cBhvr>
                                        <p:cTn id="21" dur="1" fill="hold">
                                          <p:stCondLst>
                                            <p:cond delay="0"/>
                                          </p:stCondLst>
                                        </p:cTn>
                                        <p:tgtEl>
                                          <p:spTgt spid="9">
                                            <p:txEl>
                                              <p:pRg st="1" end="1"/>
                                            </p:txEl>
                                          </p:spTgt>
                                        </p:tgtEl>
                                        <p:attrNameLst>
                                          <p:attrName>style.visibility</p:attrName>
                                        </p:attrNameLst>
                                      </p:cBhvr>
                                      <p:to>
                                        <p:strVal val="visible"/>
                                      </p:to>
                                    </p:set>
                                    <p:animEffect transition="in" filter="checkerboard(across)">
                                      <p:cBhvr>
                                        <p:cTn id="22" dur="500"/>
                                        <p:tgtEl>
                                          <p:spTgt spid="9">
                                            <p:txEl>
                                              <p:pRg st="1" end="1"/>
                                            </p:txEl>
                                          </p:spTgt>
                                        </p:tgtEl>
                                      </p:cBhvr>
                                    </p:animEffect>
                                  </p:childTnLst>
                                </p:cTn>
                              </p:par>
                              <p:par>
                                <p:cTn id="23" presetID="5" presetClass="entr" presetSubtype="10" fill="hold" grpId="0" nodeType="withEffect">
                                  <p:stCondLst>
                                    <p:cond delay="0"/>
                                  </p:stCondLst>
                                  <p:childTnLst>
                                    <p:set>
                                      <p:cBhvr>
                                        <p:cTn id="24" dur="1" fill="hold">
                                          <p:stCondLst>
                                            <p:cond delay="0"/>
                                          </p:stCondLst>
                                        </p:cTn>
                                        <p:tgtEl>
                                          <p:spTgt spid="9">
                                            <p:txEl>
                                              <p:pRg st="2" end="2"/>
                                            </p:txEl>
                                          </p:spTgt>
                                        </p:tgtEl>
                                        <p:attrNameLst>
                                          <p:attrName>style.visibility</p:attrName>
                                        </p:attrNameLst>
                                      </p:cBhvr>
                                      <p:to>
                                        <p:strVal val="visible"/>
                                      </p:to>
                                    </p:set>
                                    <p:animEffect transition="in" filter="checkerboard(across)">
                                      <p:cBhvr>
                                        <p:cTn id="25" dur="500"/>
                                        <p:tgtEl>
                                          <p:spTgt spid="9">
                                            <p:txEl>
                                              <p:pRg st="2" end="2"/>
                                            </p:txEl>
                                          </p:spTgt>
                                        </p:tgtEl>
                                      </p:cBhvr>
                                    </p:animEffect>
                                  </p:childTnLst>
                                </p:cTn>
                              </p:par>
                              <p:par>
                                <p:cTn id="26" presetID="5" presetClass="entr" presetSubtype="10" fill="hold" grpId="0" nodeType="withEffect">
                                  <p:stCondLst>
                                    <p:cond delay="0"/>
                                  </p:stCondLst>
                                  <p:childTnLst>
                                    <p:set>
                                      <p:cBhvr>
                                        <p:cTn id="27" dur="1" fill="hold">
                                          <p:stCondLst>
                                            <p:cond delay="0"/>
                                          </p:stCondLst>
                                        </p:cTn>
                                        <p:tgtEl>
                                          <p:spTgt spid="9">
                                            <p:txEl>
                                              <p:pRg st="3" end="3"/>
                                            </p:txEl>
                                          </p:spTgt>
                                        </p:tgtEl>
                                        <p:attrNameLst>
                                          <p:attrName>style.visibility</p:attrName>
                                        </p:attrNameLst>
                                      </p:cBhvr>
                                      <p:to>
                                        <p:strVal val="visible"/>
                                      </p:to>
                                    </p:set>
                                    <p:animEffect transition="in" filter="checkerboard(across)">
                                      <p:cBhvr>
                                        <p:cTn id="28" dur="500"/>
                                        <p:tgtEl>
                                          <p:spTgt spid="9">
                                            <p:txEl>
                                              <p:pRg st="3" end="3"/>
                                            </p:txEl>
                                          </p:spTgt>
                                        </p:tgtEl>
                                      </p:cBhvr>
                                    </p:animEffect>
                                  </p:childTnLst>
                                </p:cTn>
                              </p:par>
                              <p:par>
                                <p:cTn id="29" presetID="5" presetClass="entr" presetSubtype="10" fill="hold" grpId="0" nodeType="withEffect">
                                  <p:stCondLst>
                                    <p:cond delay="0"/>
                                  </p:stCondLst>
                                  <p:childTnLst>
                                    <p:set>
                                      <p:cBhvr>
                                        <p:cTn id="30" dur="1" fill="hold">
                                          <p:stCondLst>
                                            <p:cond delay="0"/>
                                          </p:stCondLst>
                                        </p:cTn>
                                        <p:tgtEl>
                                          <p:spTgt spid="9">
                                            <p:txEl>
                                              <p:pRg st="4" end="4"/>
                                            </p:txEl>
                                          </p:spTgt>
                                        </p:tgtEl>
                                        <p:attrNameLst>
                                          <p:attrName>style.visibility</p:attrName>
                                        </p:attrNameLst>
                                      </p:cBhvr>
                                      <p:to>
                                        <p:strVal val="visible"/>
                                      </p:to>
                                    </p:set>
                                    <p:animEffect transition="in" filter="checkerboard(across)">
                                      <p:cBhvr>
                                        <p:cTn id="31" dur="500"/>
                                        <p:tgtEl>
                                          <p:spTgt spid="9">
                                            <p:txEl>
                                              <p:pRg st="4" end="4"/>
                                            </p:txEl>
                                          </p:spTgt>
                                        </p:tgtEl>
                                      </p:cBhvr>
                                    </p:animEffect>
                                  </p:childTnLst>
                                </p:cTn>
                              </p:par>
                              <p:par>
                                <p:cTn id="32" presetID="5" presetClass="entr" presetSubtype="10" fill="hold" grpId="0" nodeType="withEffect">
                                  <p:stCondLst>
                                    <p:cond delay="0"/>
                                  </p:stCondLst>
                                  <p:childTnLst>
                                    <p:set>
                                      <p:cBhvr>
                                        <p:cTn id="33" dur="1" fill="hold">
                                          <p:stCondLst>
                                            <p:cond delay="0"/>
                                          </p:stCondLst>
                                        </p:cTn>
                                        <p:tgtEl>
                                          <p:spTgt spid="9">
                                            <p:txEl>
                                              <p:pRg st="5" end="5"/>
                                            </p:txEl>
                                          </p:spTgt>
                                        </p:tgtEl>
                                        <p:attrNameLst>
                                          <p:attrName>style.visibility</p:attrName>
                                        </p:attrNameLst>
                                      </p:cBhvr>
                                      <p:to>
                                        <p:strVal val="visible"/>
                                      </p:to>
                                    </p:set>
                                    <p:animEffect transition="in" filter="checkerboard(across)">
                                      <p:cBhvr>
                                        <p:cTn id="34" dur="500"/>
                                        <p:tgtEl>
                                          <p:spTgt spid="9">
                                            <p:txEl>
                                              <p:pRg st="5" end="5"/>
                                            </p:txEl>
                                          </p:spTgt>
                                        </p:tgtEl>
                                      </p:cBhvr>
                                    </p:animEffect>
                                  </p:childTnLst>
                                </p:cTn>
                              </p:par>
                              <p:par>
                                <p:cTn id="35" presetID="5" presetClass="entr" presetSubtype="10" fill="hold" grpId="0" nodeType="withEffect">
                                  <p:stCondLst>
                                    <p:cond delay="0"/>
                                  </p:stCondLst>
                                  <p:childTnLst>
                                    <p:set>
                                      <p:cBhvr>
                                        <p:cTn id="36" dur="1" fill="hold">
                                          <p:stCondLst>
                                            <p:cond delay="0"/>
                                          </p:stCondLst>
                                        </p:cTn>
                                        <p:tgtEl>
                                          <p:spTgt spid="9">
                                            <p:txEl>
                                              <p:pRg st="6" end="6"/>
                                            </p:txEl>
                                          </p:spTgt>
                                        </p:tgtEl>
                                        <p:attrNameLst>
                                          <p:attrName>style.visibility</p:attrName>
                                        </p:attrNameLst>
                                      </p:cBhvr>
                                      <p:to>
                                        <p:strVal val="visible"/>
                                      </p:to>
                                    </p:set>
                                    <p:animEffect transition="in" filter="checkerboard(across)">
                                      <p:cBhvr>
                                        <p:cTn id="37" dur="500"/>
                                        <p:tgtEl>
                                          <p:spTgt spid="9">
                                            <p:txEl>
                                              <p:pRg st="6" end="6"/>
                                            </p:txEl>
                                          </p:spTgt>
                                        </p:tgtEl>
                                      </p:cBhvr>
                                    </p:animEffect>
                                  </p:childTnLst>
                                </p:cTn>
                              </p:par>
                              <p:par>
                                <p:cTn id="38" presetID="5" presetClass="entr" presetSubtype="10" fill="hold" grpId="0" nodeType="withEffect">
                                  <p:stCondLst>
                                    <p:cond delay="0"/>
                                  </p:stCondLst>
                                  <p:childTnLst>
                                    <p:set>
                                      <p:cBhvr>
                                        <p:cTn id="39" dur="1" fill="hold">
                                          <p:stCondLst>
                                            <p:cond delay="0"/>
                                          </p:stCondLst>
                                        </p:cTn>
                                        <p:tgtEl>
                                          <p:spTgt spid="9">
                                            <p:txEl>
                                              <p:pRg st="7" end="7"/>
                                            </p:txEl>
                                          </p:spTgt>
                                        </p:tgtEl>
                                        <p:attrNameLst>
                                          <p:attrName>style.visibility</p:attrName>
                                        </p:attrNameLst>
                                      </p:cBhvr>
                                      <p:to>
                                        <p:strVal val="visible"/>
                                      </p:to>
                                    </p:set>
                                    <p:animEffect transition="in" filter="checkerboard(across)">
                                      <p:cBhvr>
                                        <p:cTn id="40" dur="500"/>
                                        <p:tgtEl>
                                          <p:spTgt spid="9">
                                            <p:txEl>
                                              <p:pRg st="7" end="7"/>
                                            </p:txEl>
                                          </p:spTgt>
                                        </p:tgtEl>
                                      </p:cBhvr>
                                    </p:animEffect>
                                  </p:childTnLst>
                                </p:cTn>
                              </p:par>
                              <p:par>
                                <p:cTn id="41" presetID="5" presetClass="entr" presetSubtype="10" fill="hold" grpId="0" nodeType="withEffect">
                                  <p:stCondLst>
                                    <p:cond delay="0"/>
                                  </p:stCondLst>
                                  <p:childTnLst>
                                    <p:set>
                                      <p:cBhvr>
                                        <p:cTn id="42" dur="1" fill="hold">
                                          <p:stCondLst>
                                            <p:cond delay="0"/>
                                          </p:stCondLst>
                                        </p:cTn>
                                        <p:tgtEl>
                                          <p:spTgt spid="9">
                                            <p:txEl>
                                              <p:pRg st="8" end="8"/>
                                            </p:txEl>
                                          </p:spTgt>
                                        </p:tgtEl>
                                        <p:attrNameLst>
                                          <p:attrName>style.visibility</p:attrName>
                                        </p:attrNameLst>
                                      </p:cBhvr>
                                      <p:to>
                                        <p:strVal val="visible"/>
                                      </p:to>
                                    </p:set>
                                    <p:animEffect transition="in" filter="checkerboard(across)">
                                      <p:cBhvr>
                                        <p:cTn id="43" dur="500"/>
                                        <p:tgtEl>
                                          <p:spTgt spid="9">
                                            <p:txEl>
                                              <p:pRg st="8" end="8"/>
                                            </p:txEl>
                                          </p:spTgt>
                                        </p:tgtEl>
                                      </p:cBhvr>
                                    </p:animEffect>
                                  </p:childTnLst>
                                </p:cTn>
                              </p:par>
                              <p:par>
                                <p:cTn id="44" presetID="5" presetClass="entr" presetSubtype="10" fill="hold" grpId="0" nodeType="withEffect">
                                  <p:stCondLst>
                                    <p:cond delay="0"/>
                                  </p:stCondLst>
                                  <p:childTnLst>
                                    <p:set>
                                      <p:cBhvr>
                                        <p:cTn id="45" dur="1" fill="hold">
                                          <p:stCondLst>
                                            <p:cond delay="0"/>
                                          </p:stCondLst>
                                        </p:cTn>
                                        <p:tgtEl>
                                          <p:spTgt spid="9">
                                            <p:txEl>
                                              <p:pRg st="9" end="9"/>
                                            </p:txEl>
                                          </p:spTgt>
                                        </p:tgtEl>
                                        <p:attrNameLst>
                                          <p:attrName>style.visibility</p:attrName>
                                        </p:attrNameLst>
                                      </p:cBhvr>
                                      <p:to>
                                        <p:strVal val="visible"/>
                                      </p:to>
                                    </p:set>
                                    <p:animEffect transition="in" filter="checkerboard(across)">
                                      <p:cBhvr>
                                        <p:cTn id="46" dur="500"/>
                                        <p:tgtEl>
                                          <p:spTgt spid="9">
                                            <p:txEl>
                                              <p:pRg st="9" end="9"/>
                                            </p:txEl>
                                          </p:spTgt>
                                        </p:tgtEl>
                                      </p:cBhvr>
                                    </p:animEffect>
                                  </p:childTnLst>
                                </p:cTn>
                              </p:par>
                              <p:par>
                                <p:cTn id="47" presetID="5" presetClass="entr" presetSubtype="10" fill="hold" grpId="0" nodeType="withEffect">
                                  <p:stCondLst>
                                    <p:cond delay="0"/>
                                  </p:stCondLst>
                                  <p:childTnLst>
                                    <p:set>
                                      <p:cBhvr>
                                        <p:cTn id="48" dur="1" fill="hold">
                                          <p:stCondLst>
                                            <p:cond delay="0"/>
                                          </p:stCondLst>
                                        </p:cTn>
                                        <p:tgtEl>
                                          <p:spTgt spid="9">
                                            <p:txEl>
                                              <p:pRg st="10" end="10"/>
                                            </p:txEl>
                                          </p:spTgt>
                                        </p:tgtEl>
                                        <p:attrNameLst>
                                          <p:attrName>style.visibility</p:attrName>
                                        </p:attrNameLst>
                                      </p:cBhvr>
                                      <p:to>
                                        <p:strVal val="visible"/>
                                      </p:to>
                                    </p:set>
                                    <p:animEffect transition="in" filter="checkerboard(across)">
                                      <p:cBhvr>
                                        <p:cTn id="49" dur="500"/>
                                        <p:tgtEl>
                                          <p:spTgt spid="9">
                                            <p:txEl>
                                              <p:pRg st="10" end="10"/>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nodeType="clickEffect">
                                  <p:stCondLst>
                                    <p:cond delay="0"/>
                                  </p:stCondLst>
                                  <p:childTnLst>
                                    <p:set>
                                      <p:cBhvr>
                                        <p:cTn id="53" dur="1" fill="hold">
                                          <p:stCondLst>
                                            <p:cond delay="0"/>
                                          </p:stCondLst>
                                        </p:cTn>
                                        <p:tgtEl>
                                          <p:spTgt spid="9">
                                            <p:txEl>
                                              <p:pRg st="1" end="1"/>
                                            </p:txEl>
                                          </p:spTgt>
                                        </p:tgtEl>
                                        <p:attrNameLst>
                                          <p:attrName>style.visibility</p:attrName>
                                        </p:attrNameLst>
                                      </p:cBhvr>
                                      <p:to>
                                        <p:strVal val="visible"/>
                                      </p:to>
                                    </p:set>
                                    <p:anim calcmode="lin" valueType="num">
                                      <p:cBhvr additive="base">
                                        <p:cTn id="54"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55" dur="500" fill="hold"/>
                                        <p:tgtEl>
                                          <p:spTgt spid="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 presetClass="entr" presetSubtype="4" fill="hold" nodeType="clickEffect">
                                  <p:stCondLst>
                                    <p:cond delay="0"/>
                                  </p:stCondLst>
                                  <p:childTnLst>
                                    <p:set>
                                      <p:cBhvr>
                                        <p:cTn id="59" dur="1" fill="hold">
                                          <p:stCondLst>
                                            <p:cond delay="0"/>
                                          </p:stCondLst>
                                        </p:cTn>
                                        <p:tgtEl>
                                          <p:spTgt spid="9">
                                            <p:txEl>
                                              <p:pRg st="2" end="2"/>
                                            </p:txEl>
                                          </p:spTgt>
                                        </p:tgtEl>
                                        <p:attrNameLst>
                                          <p:attrName>style.visibility</p:attrName>
                                        </p:attrNameLst>
                                      </p:cBhvr>
                                      <p:to>
                                        <p:strVal val="visible"/>
                                      </p:to>
                                    </p:set>
                                    <p:anim calcmode="lin" valueType="num">
                                      <p:cBhvr additive="base">
                                        <p:cTn id="60"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61" dur="500" fill="hold"/>
                                        <p:tgtEl>
                                          <p:spTgt spid="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2" presetClass="entr" presetSubtype="4" fill="hold" nodeType="clickEffect">
                                  <p:stCondLst>
                                    <p:cond delay="0"/>
                                  </p:stCondLst>
                                  <p:childTnLst>
                                    <p:set>
                                      <p:cBhvr>
                                        <p:cTn id="65" dur="1" fill="hold">
                                          <p:stCondLst>
                                            <p:cond delay="0"/>
                                          </p:stCondLst>
                                        </p:cTn>
                                        <p:tgtEl>
                                          <p:spTgt spid="9">
                                            <p:txEl>
                                              <p:pRg st="3" end="3"/>
                                            </p:txEl>
                                          </p:spTgt>
                                        </p:tgtEl>
                                        <p:attrNameLst>
                                          <p:attrName>style.visibility</p:attrName>
                                        </p:attrNameLst>
                                      </p:cBhvr>
                                      <p:to>
                                        <p:strVal val="visible"/>
                                      </p:to>
                                    </p:set>
                                    <p:anim calcmode="lin" valueType="num">
                                      <p:cBhvr additive="base">
                                        <p:cTn id="66"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additive="base">
                                        <p:cTn id="67" dur="500" fill="hold"/>
                                        <p:tgtEl>
                                          <p:spTgt spid="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2" presetClass="entr" presetSubtype="4" fill="hold" nodeType="clickEffect">
                                  <p:stCondLst>
                                    <p:cond delay="0"/>
                                  </p:stCondLst>
                                  <p:childTnLst>
                                    <p:set>
                                      <p:cBhvr>
                                        <p:cTn id="71" dur="1" fill="hold">
                                          <p:stCondLst>
                                            <p:cond delay="0"/>
                                          </p:stCondLst>
                                        </p:cTn>
                                        <p:tgtEl>
                                          <p:spTgt spid="9">
                                            <p:txEl>
                                              <p:pRg st="4" end="4"/>
                                            </p:txEl>
                                          </p:spTgt>
                                        </p:tgtEl>
                                        <p:attrNameLst>
                                          <p:attrName>style.visibility</p:attrName>
                                        </p:attrNameLst>
                                      </p:cBhvr>
                                      <p:to>
                                        <p:strVal val="visible"/>
                                      </p:to>
                                    </p:set>
                                    <p:anim calcmode="lin" valueType="num">
                                      <p:cBhvr additive="base">
                                        <p:cTn id="72" dur="500" fill="hold"/>
                                        <p:tgtEl>
                                          <p:spTgt spid="9">
                                            <p:txEl>
                                              <p:pRg st="4" end="4"/>
                                            </p:txEl>
                                          </p:spTgt>
                                        </p:tgtEl>
                                        <p:attrNameLst>
                                          <p:attrName>ppt_x</p:attrName>
                                        </p:attrNameLst>
                                      </p:cBhvr>
                                      <p:tavLst>
                                        <p:tav tm="0">
                                          <p:val>
                                            <p:strVal val="#ppt_x"/>
                                          </p:val>
                                        </p:tav>
                                        <p:tav tm="100000">
                                          <p:val>
                                            <p:strVal val="#ppt_x"/>
                                          </p:val>
                                        </p:tav>
                                      </p:tavLst>
                                    </p:anim>
                                    <p:anim calcmode="lin" valueType="num">
                                      <p:cBhvr additive="base">
                                        <p:cTn id="73" dur="500" fill="hold"/>
                                        <p:tgtEl>
                                          <p:spTgt spid="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74" fill="hold">
                      <p:stCondLst>
                        <p:cond delay="indefinite"/>
                      </p:stCondLst>
                      <p:childTnLst>
                        <p:par>
                          <p:cTn id="75" fill="hold">
                            <p:stCondLst>
                              <p:cond delay="0"/>
                            </p:stCondLst>
                            <p:childTnLst>
                              <p:par>
                                <p:cTn id="76" presetID="2" presetClass="entr" presetSubtype="4" fill="hold" nodeType="clickEffect">
                                  <p:stCondLst>
                                    <p:cond delay="0"/>
                                  </p:stCondLst>
                                  <p:childTnLst>
                                    <p:set>
                                      <p:cBhvr>
                                        <p:cTn id="77" dur="1" fill="hold">
                                          <p:stCondLst>
                                            <p:cond delay="0"/>
                                          </p:stCondLst>
                                        </p:cTn>
                                        <p:tgtEl>
                                          <p:spTgt spid="9">
                                            <p:txEl>
                                              <p:pRg st="5" end="5"/>
                                            </p:txEl>
                                          </p:spTgt>
                                        </p:tgtEl>
                                        <p:attrNameLst>
                                          <p:attrName>style.visibility</p:attrName>
                                        </p:attrNameLst>
                                      </p:cBhvr>
                                      <p:to>
                                        <p:strVal val="visible"/>
                                      </p:to>
                                    </p:set>
                                    <p:anim calcmode="lin" valueType="num">
                                      <p:cBhvr additive="base">
                                        <p:cTn id="78" dur="500" fill="hold"/>
                                        <p:tgtEl>
                                          <p:spTgt spid="9">
                                            <p:txEl>
                                              <p:pRg st="5" end="5"/>
                                            </p:txEl>
                                          </p:spTgt>
                                        </p:tgtEl>
                                        <p:attrNameLst>
                                          <p:attrName>ppt_x</p:attrName>
                                        </p:attrNameLst>
                                      </p:cBhvr>
                                      <p:tavLst>
                                        <p:tav tm="0">
                                          <p:val>
                                            <p:strVal val="#ppt_x"/>
                                          </p:val>
                                        </p:tav>
                                        <p:tav tm="100000">
                                          <p:val>
                                            <p:strVal val="#ppt_x"/>
                                          </p:val>
                                        </p:tav>
                                      </p:tavLst>
                                    </p:anim>
                                    <p:anim calcmode="lin" valueType="num">
                                      <p:cBhvr additive="base">
                                        <p:cTn id="79" dur="500" fill="hold"/>
                                        <p:tgtEl>
                                          <p:spTgt spid="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2" presetClass="entr" presetSubtype="4" fill="hold" nodeType="clickEffect">
                                  <p:stCondLst>
                                    <p:cond delay="0"/>
                                  </p:stCondLst>
                                  <p:childTnLst>
                                    <p:set>
                                      <p:cBhvr>
                                        <p:cTn id="83" dur="1" fill="hold">
                                          <p:stCondLst>
                                            <p:cond delay="0"/>
                                          </p:stCondLst>
                                        </p:cTn>
                                        <p:tgtEl>
                                          <p:spTgt spid="9">
                                            <p:txEl>
                                              <p:pRg st="6" end="6"/>
                                            </p:txEl>
                                          </p:spTgt>
                                        </p:tgtEl>
                                        <p:attrNameLst>
                                          <p:attrName>style.visibility</p:attrName>
                                        </p:attrNameLst>
                                      </p:cBhvr>
                                      <p:to>
                                        <p:strVal val="visible"/>
                                      </p:to>
                                    </p:set>
                                    <p:anim calcmode="lin" valueType="num">
                                      <p:cBhvr additive="base">
                                        <p:cTn id="84" dur="500" fill="hold"/>
                                        <p:tgtEl>
                                          <p:spTgt spid="9">
                                            <p:txEl>
                                              <p:pRg st="6" end="6"/>
                                            </p:txEl>
                                          </p:spTgt>
                                        </p:tgtEl>
                                        <p:attrNameLst>
                                          <p:attrName>ppt_x</p:attrName>
                                        </p:attrNameLst>
                                      </p:cBhvr>
                                      <p:tavLst>
                                        <p:tav tm="0">
                                          <p:val>
                                            <p:strVal val="#ppt_x"/>
                                          </p:val>
                                        </p:tav>
                                        <p:tav tm="100000">
                                          <p:val>
                                            <p:strVal val="#ppt_x"/>
                                          </p:val>
                                        </p:tav>
                                      </p:tavLst>
                                    </p:anim>
                                    <p:anim calcmode="lin" valueType="num">
                                      <p:cBhvr additive="base">
                                        <p:cTn id="85" dur="500" fill="hold"/>
                                        <p:tgtEl>
                                          <p:spTgt spid="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86" fill="hold">
                      <p:stCondLst>
                        <p:cond delay="indefinite"/>
                      </p:stCondLst>
                      <p:childTnLst>
                        <p:par>
                          <p:cTn id="87" fill="hold">
                            <p:stCondLst>
                              <p:cond delay="0"/>
                            </p:stCondLst>
                            <p:childTnLst>
                              <p:par>
                                <p:cTn id="88" presetID="2" presetClass="entr" presetSubtype="4" fill="hold" nodeType="clickEffect">
                                  <p:stCondLst>
                                    <p:cond delay="0"/>
                                  </p:stCondLst>
                                  <p:childTnLst>
                                    <p:set>
                                      <p:cBhvr>
                                        <p:cTn id="89" dur="1" fill="hold">
                                          <p:stCondLst>
                                            <p:cond delay="0"/>
                                          </p:stCondLst>
                                        </p:cTn>
                                        <p:tgtEl>
                                          <p:spTgt spid="9">
                                            <p:txEl>
                                              <p:pRg st="7" end="7"/>
                                            </p:txEl>
                                          </p:spTgt>
                                        </p:tgtEl>
                                        <p:attrNameLst>
                                          <p:attrName>style.visibility</p:attrName>
                                        </p:attrNameLst>
                                      </p:cBhvr>
                                      <p:to>
                                        <p:strVal val="visible"/>
                                      </p:to>
                                    </p:set>
                                    <p:anim calcmode="lin" valueType="num">
                                      <p:cBhvr additive="base">
                                        <p:cTn id="90" dur="500" fill="hold"/>
                                        <p:tgtEl>
                                          <p:spTgt spid="9">
                                            <p:txEl>
                                              <p:pRg st="7" end="7"/>
                                            </p:txEl>
                                          </p:spTgt>
                                        </p:tgtEl>
                                        <p:attrNameLst>
                                          <p:attrName>ppt_x</p:attrName>
                                        </p:attrNameLst>
                                      </p:cBhvr>
                                      <p:tavLst>
                                        <p:tav tm="0">
                                          <p:val>
                                            <p:strVal val="#ppt_x"/>
                                          </p:val>
                                        </p:tav>
                                        <p:tav tm="100000">
                                          <p:val>
                                            <p:strVal val="#ppt_x"/>
                                          </p:val>
                                        </p:tav>
                                      </p:tavLst>
                                    </p:anim>
                                    <p:anim calcmode="lin" valueType="num">
                                      <p:cBhvr additive="base">
                                        <p:cTn id="91" dur="500" fill="hold"/>
                                        <p:tgtEl>
                                          <p:spTgt spid="9">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92" fill="hold">
                      <p:stCondLst>
                        <p:cond delay="indefinite"/>
                      </p:stCondLst>
                      <p:childTnLst>
                        <p:par>
                          <p:cTn id="93" fill="hold">
                            <p:stCondLst>
                              <p:cond delay="0"/>
                            </p:stCondLst>
                            <p:childTnLst>
                              <p:par>
                                <p:cTn id="94" presetID="2" presetClass="entr" presetSubtype="4" fill="hold" nodeType="clickEffect">
                                  <p:stCondLst>
                                    <p:cond delay="0"/>
                                  </p:stCondLst>
                                  <p:childTnLst>
                                    <p:set>
                                      <p:cBhvr>
                                        <p:cTn id="95" dur="1" fill="hold">
                                          <p:stCondLst>
                                            <p:cond delay="0"/>
                                          </p:stCondLst>
                                        </p:cTn>
                                        <p:tgtEl>
                                          <p:spTgt spid="9">
                                            <p:txEl>
                                              <p:pRg st="8" end="8"/>
                                            </p:txEl>
                                          </p:spTgt>
                                        </p:tgtEl>
                                        <p:attrNameLst>
                                          <p:attrName>style.visibility</p:attrName>
                                        </p:attrNameLst>
                                      </p:cBhvr>
                                      <p:to>
                                        <p:strVal val="visible"/>
                                      </p:to>
                                    </p:set>
                                    <p:anim calcmode="lin" valueType="num">
                                      <p:cBhvr additive="base">
                                        <p:cTn id="96" dur="500" fill="hold"/>
                                        <p:tgtEl>
                                          <p:spTgt spid="9">
                                            <p:txEl>
                                              <p:pRg st="8" end="8"/>
                                            </p:txEl>
                                          </p:spTgt>
                                        </p:tgtEl>
                                        <p:attrNameLst>
                                          <p:attrName>ppt_x</p:attrName>
                                        </p:attrNameLst>
                                      </p:cBhvr>
                                      <p:tavLst>
                                        <p:tav tm="0">
                                          <p:val>
                                            <p:strVal val="#ppt_x"/>
                                          </p:val>
                                        </p:tav>
                                        <p:tav tm="100000">
                                          <p:val>
                                            <p:strVal val="#ppt_x"/>
                                          </p:val>
                                        </p:tav>
                                      </p:tavLst>
                                    </p:anim>
                                    <p:anim calcmode="lin" valueType="num">
                                      <p:cBhvr additive="base">
                                        <p:cTn id="97" dur="500" fill="hold"/>
                                        <p:tgtEl>
                                          <p:spTgt spid="9">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98" fill="hold">
                      <p:stCondLst>
                        <p:cond delay="indefinite"/>
                      </p:stCondLst>
                      <p:childTnLst>
                        <p:par>
                          <p:cTn id="99" fill="hold">
                            <p:stCondLst>
                              <p:cond delay="0"/>
                            </p:stCondLst>
                            <p:childTnLst>
                              <p:par>
                                <p:cTn id="100" presetID="2" presetClass="entr" presetSubtype="4" fill="hold" nodeType="clickEffect">
                                  <p:stCondLst>
                                    <p:cond delay="0"/>
                                  </p:stCondLst>
                                  <p:childTnLst>
                                    <p:set>
                                      <p:cBhvr>
                                        <p:cTn id="101" dur="1" fill="hold">
                                          <p:stCondLst>
                                            <p:cond delay="0"/>
                                          </p:stCondLst>
                                        </p:cTn>
                                        <p:tgtEl>
                                          <p:spTgt spid="9">
                                            <p:txEl>
                                              <p:pRg st="9" end="9"/>
                                            </p:txEl>
                                          </p:spTgt>
                                        </p:tgtEl>
                                        <p:attrNameLst>
                                          <p:attrName>style.visibility</p:attrName>
                                        </p:attrNameLst>
                                      </p:cBhvr>
                                      <p:to>
                                        <p:strVal val="visible"/>
                                      </p:to>
                                    </p:set>
                                    <p:anim calcmode="lin" valueType="num">
                                      <p:cBhvr additive="base">
                                        <p:cTn id="102" dur="500" fill="hold"/>
                                        <p:tgtEl>
                                          <p:spTgt spid="9">
                                            <p:txEl>
                                              <p:pRg st="9" end="9"/>
                                            </p:txEl>
                                          </p:spTgt>
                                        </p:tgtEl>
                                        <p:attrNameLst>
                                          <p:attrName>ppt_x</p:attrName>
                                        </p:attrNameLst>
                                      </p:cBhvr>
                                      <p:tavLst>
                                        <p:tav tm="0">
                                          <p:val>
                                            <p:strVal val="#ppt_x"/>
                                          </p:val>
                                        </p:tav>
                                        <p:tav tm="100000">
                                          <p:val>
                                            <p:strVal val="#ppt_x"/>
                                          </p:val>
                                        </p:tav>
                                      </p:tavLst>
                                    </p:anim>
                                    <p:anim calcmode="lin" valueType="num">
                                      <p:cBhvr additive="base">
                                        <p:cTn id="103" dur="500" fill="hold"/>
                                        <p:tgtEl>
                                          <p:spTgt spid="9">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104" fill="hold">
                      <p:stCondLst>
                        <p:cond delay="indefinite"/>
                      </p:stCondLst>
                      <p:childTnLst>
                        <p:par>
                          <p:cTn id="105" fill="hold">
                            <p:stCondLst>
                              <p:cond delay="0"/>
                            </p:stCondLst>
                            <p:childTnLst>
                              <p:par>
                                <p:cTn id="106" presetID="2" presetClass="entr" presetSubtype="4" fill="hold" nodeType="clickEffect">
                                  <p:stCondLst>
                                    <p:cond delay="0"/>
                                  </p:stCondLst>
                                  <p:childTnLst>
                                    <p:set>
                                      <p:cBhvr>
                                        <p:cTn id="107" dur="1" fill="hold">
                                          <p:stCondLst>
                                            <p:cond delay="0"/>
                                          </p:stCondLst>
                                        </p:cTn>
                                        <p:tgtEl>
                                          <p:spTgt spid="9">
                                            <p:txEl>
                                              <p:pRg st="10" end="10"/>
                                            </p:txEl>
                                          </p:spTgt>
                                        </p:tgtEl>
                                        <p:attrNameLst>
                                          <p:attrName>style.visibility</p:attrName>
                                        </p:attrNameLst>
                                      </p:cBhvr>
                                      <p:to>
                                        <p:strVal val="visible"/>
                                      </p:to>
                                    </p:set>
                                    <p:anim calcmode="lin" valueType="num">
                                      <p:cBhvr additive="base">
                                        <p:cTn id="108" dur="500" fill="hold"/>
                                        <p:tgtEl>
                                          <p:spTgt spid="9">
                                            <p:txEl>
                                              <p:pRg st="10" end="10"/>
                                            </p:txEl>
                                          </p:spTgt>
                                        </p:tgtEl>
                                        <p:attrNameLst>
                                          <p:attrName>ppt_x</p:attrName>
                                        </p:attrNameLst>
                                      </p:cBhvr>
                                      <p:tavLst>
                                        <p:tav tm="0">
                                          <p:val>
                                            <p:strVal val="#ppt_x"/>
                                          </p:val>
                                        </p:tav>
                                        <p:tav tm="100000">
                                          <p:val>
                                            <p:strVal val="#ppt_x"/>
                                          </p:val>
                                        </p:tav>
                                      </p:tavLst>
                                    </p:anim>
                                    <p:anim calcmode="lin" valueType="num">
                                      <p:cBhvr additive="base">
                                        <p:cTn id="109" dur="500" fill="hold"/>
                                        <p:tgtEl>
                                          <p:spTgt spid="9">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9" grpId="0" build="allAtOnce"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3" name="TextBox 2"/>
          <p:cNvSpPr txBox="1"/>
          <p:nvPr/>
        </p:nvSpPr>
        <p:spPr>
          <a:xfrm>
            <a:off x="304800" y="685800"/>
            <a:ext cx="8534400" cy="4832092"/>
          </a:xfrm>
          <a:prstGeom prst="rect">
            <a:avLst/>
          </a:prstGeom>
          <a:solidFill>
            <a:schemeClr val="accent2"/>
          </a:solidFill>
        </p:spPr>
        <p:txBody>
          <a:bodyPr wrap="square" rtlCol="0">
            <a:spAutoFit/>
          </a:bodyPr>
          <a:lstStyle/>
          <a:p>
            <a:pPr marL="514350" indent="-514350">
              <a:buFontTx/>
              <a:buAutoNum type="arabicPeriod"/>
            </a:pPr>
            <a:r>
              <a:rPr lang="en-US" sz="2800" dirty="0" smtClean="0">
                <a:solidFill>
                  <a:srgbClr val="FFFF00"/>
                </a:solidFill>
                <a:latin typeface="Aharoni" pitchFamily="2" charset="-79"/>
                <a:cs typeface="Aharoni" pitchFamily="2" charset="-79"/>
              </a:rPr>
              <a:t>Effect on Product Value :- </a:t>
            </a:r>
          </a:p>
          <a:p>
            <a:r>
              <a:rPr lang="en-US" sz="2800" dirty="0" smtClean="0">
                <a:solidFill>
                  <a:schemeClr val="bg1"/>
                </a:solidFill>
                <a:latin typeface="Aharoni" pitchFamily="2" charset="-79"/>
                <a:cs typeface="Aharoni" pitchFamily="2" charset="-79"/>
              </a:rPr>
              <a:t> Are the </a:t>
            </a:r>
            <a:r>
              <a:rPr lang="en-US" sz="2800" dirty="0" smtClean="0">
                <a:solidFill>
                  <a:schemeClr val="bg1"/>
                </a:solidFill>
              </a:rPr>
              <a:t> advertised products functionally better than those that advertised? Not necessarily.</a:t>
            </a:r>
          </a:p>
          <a:p>
            <a:endParaRPr lang="en-US" sz="2800" dirty="0" smtClean="0">
              <a:solidFill>
                <a:schemeClr val="bg1"/>
              </a:solidFill>
            </a:endParaRPr>
          </a:p>
          <a:p>
            <a:r>
              <a:rPr lang="en-US" sz="2800" dirty="0" smtClean="0">
                <a:solidFill>
                  <a:schemeClr val="bg1"/>
                </a:solidFill>
              </a:rPr>
              <a:t> But in the mind of the customers advertising can give added value to the brand. By making the </a:t>
            </a:r>
          </a:p>
          <a:p>
            <a:r>
              <a:rPr lang="en-US" sz="2800" dirty="0" smtClean="0">
                <a:solidFill>
                  <a:schemeClr val="bg1"/>
                </a:solidFill>
              </a:rPr>
              <a:t>product better known, advertising can make the product  more desirable by the consumer. That is why people have</a:t>
            </a:r>
          </a:p>
          <a:p>
            <a:r>
              <a:rPr lang="en-US" sz="2800" dirty="0" smtClean="0">
                <a:solidFill>
                  <a:schemeClr val="bg1"/>
                </a:solidFill>
              </a:rPr>
              <a:t>faith and confidence in advertised brands.</a:t>
            </a:r>
          </a:p>
          <a:p>
            <a:r>
              <a:rPr lang="en-US" sz="2800" dirty="0" smtClean="0">
                <a:solidFill>
                  <a:schemeClr val="bg1"/>
                </a:solidFill>
              </a:rPr>
              <a:t/>
            </a:r>
            <a:br>
              <a:rPr lang="en-US" sz="2800" dirty="0" smtClean="0">
                <a:solidFill>
                  <a:schemeClr val="bg1"/>
                </a:solidFill>
              </a:rPr>
            </a:br>
            <a:endParaRPr lang="en-US" sz="28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5487" cy="6858000"/>
          </a:xfrm>
        </p:spPr>
      </p:pic>
      <p:sp>
        <p:nvSpPr>
          <p:cNvPr id="3" name="TextBox 2"/>
          <p:cNvSpPr txBox="1"/>
          <p:nvPr/>
        </p:nvSpPr>
        <p:spPr>
          <a:xfrm>
            <a:off x="838200" y="1295400"/>
            <a:ext cx="7620000" cy="4832092"/>
          </a:xfrm>
          <a:prstGeom prst="rect">
            <a:avLst/>
          </a:prstGeom>
          <a:solidFill>
            <a:schemeClr val="accent2"/>
          </a:solidFill>
        </p:spPr>
        <p:txBody>
          <a:bodyPr wrap="square" rtlCol="0">
            <a:spAutoFit/>
          </a:bodyPr>
          <a:lstStyle/>
          <a:p>
            <a:pPr lvl="0"/>
            <a:r>
              <a:rPr lang="en-US" sz="2800" b="1" u="sng" dirty="0" smtClean="0">
                <a:solidFill>
                  <a:schemeClr val="bg1"/>
                </a:solidFill>
                <a:cs typeface="Aharoni" pitchFamily="2" charset="-79"/>
              </a:rPr>
              <a:t>2</a:t>
            </a:r>
            <a:r>
              <a:rPr lang="en-US" sz="2800" b="1" u="sng" dirty="0" smtClean="0">
                <a:solidFill>
                  <a:srgbClr val="FFFF00"/>
                </a:solidFill>
                <a:cs typeface="Aharoni" pitchFamily="2" charset="-79"/>
              </a:rPr>
              <a:t>. </a:t>
            </a:r>
            <a:r>
              <a:rPr lang="en-US" sz="2800" u="sng" dirty="0" smtClean="0">
                <a:solidFill>
                  <a:srgbClr val="FFFF00"/>
                </a:solidFill>
                <a:latin typeface="Aharoni" pitchFamily="2" charset="-79"/>
                <a:cs typeface="Aharoni" pitchFamily="2" charset="-79"/>
              </a:rPr>
              <a:t>Effect on Profits :-</a:t>
            </a:r>
          </a:p>
          <a:p>
            <a:pPr>
              <a:buFont typeface="Wingdings" pitchFamily="2" charset="2"/>
              <a:buChar char="Ø"/>
            </a:pPr>
            <a:endParaRPr lang="en-US" sz="2800" dirty="0">
              <a:solidFill>
                <a:schemeClr val="bg1"/>
              </a:solidFill>
              <a:latin typeface="Aharoni" pitchFamily="2" charset="-79"/>
              <a:cs typeface="Aharoni" pitchFamily="2" charset="-79"/>
            </a:endParaRPr>
          </a:p>
          <a:p>
            <a:pPr>
              <a:buFont typeface="Wingdings" pitchFamily="2" charset="2"/>
              <a:buChar char="Ø"/>
            </a:pPr>
            <a:r>
              <a:rPr lang="en-US" sz="2800" dirty="0" smtClean="0">
                <a:solidFill>
                  <a:schemeClr val="bg1"/>
                </a:solidFill>
              </a:rPr>
              <a:t>Advertising may lead to higher demand. </a:t>
            </a:r>
          </a:p>
          <a:p>
            <a:pPr>
              <a:buFont typeface="Wingdings" pitchFamily="2" charset="2"/>
              <a:buChar char="Ø"/>
            </a:pPr>
            <a:r>
              <a:rPr lang="en-US" sz="2800" dirty="0" smtClean="0">
                <a:solidFill>
                  <a:schemeClr val="bg1"/>
                </a:solidFill>
              </a:rPr>
              <a:t>Higher demand leads to large scale production and distribution. </a:t>
            </a:r>
          </a:p>
          <a:p>
            <a:pPr>
              <a:buFont typeface="Wingdings" pitchFamily="2" charset="2"/>
              <a:buChar char="Ø"/>
            </a:pPr>
            <a:r>
              <a:rPr lang="en-US" sz="2800" dirty="0" smtClean="0">
                <a:solidFill>
                  <a:schemeClr val="bg1"/>
                </a:solidFill>
              </a:rPr>
              <a:t>The large scale production and distribution bring economies of scale.</a:t>
            </a:r>
          </a:p>
          <a:p>
            <a:pPr>
              <a:buFont typeface="Wingdings" pitchFamily="2" charset="2"/>
              <a:buChar char="Ø"/>
            </a:pPr>
            <a:r>
              <a:rPr lang="en-US" sz="2800" dirty="0" smtClean="0">
                <a:solidFill>
                  <a:schemeClr val="bg1"/>
                </a:solidFill>
              </a:rPr>
              <a:t> Therefore, the profits of the firm will increase on account of economies of scale</a:t>
            </a:r>
          </a:p>
          <a:p>
            <a:r>
              <a:rPr lang="en-US" sz="2800" dirty="0" smtClean="0"/>
              <a:t/>
            </a:r>
            <a:br>
              <a:rPr lang="en-US" sz="2800" dirty="0" smtClean="0"/>
            </a:br>
            <a:endParaRPr lang="en-US" sz="2800" dirty="0" smtClean="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64168"/>
            <a:ext cx="9144000" cy="6922168"/>
          </a:xfrm>
        </p:spPr>
      </p:pic>
      <p:sp>
        <p:nvSpPr>
          <p:cNvPr id="3" name="TextBox 2"/>
          <p:cNvSpPr txBox="1"/>
          <p:nvPr/>
        </p:nvSpPr>
        <p:spPr>
          <a:xfrm>
            <a:off x="609600" y="685800"/>
            <a:ext cx="8229600" cy="4832092"/>
          </a:xfrm>
          <a:prstGeom prst="rect">
            <a:avLst/>
          </a:prstGeom>
          <a:solidFill>
            <a:schemeClr val="accent2"/>
          </a:solidFill>
        </p:spPr>
        <p:txBody>
          <a:bodyPr wrap="square" rtlCol="0">
            <a:spAutoFit/>
          </a:bodyPr>
          <a:lstStyle/>
          <a:p>
            <a:r>
              <a:rPr lang="en-US" sz="2800" b="1" dirty="0" smtClean="0">
                <a:cs typeface="Aharoni" pitchFamily="2" charset="-79"/>
              </a:rPr>
              <a:t> </a:t>
            </a:r>
            <a:r>
              <a:rPr lang="en-US" sz="2800" u="sng" dirty="0" smtClean="0">
                <a:solidFill>
                  <a:srgbClr val="FFFF00"/>
                </a:solidFill>
                <a:cs typeface="Aharoni" pitchFamily="2" charset="-79"/>
              </a:rPr>
              <a:t>3</a:t>
            </a:r>
            <a:r>
              <a:rPr lang="en-US" sz="2800" u="sng" dirty="0" smtClean="0">
                <a:solidFill>
                  <a:srgbClr val="FFFF00"/>
                </a:solidFill>
                <a:latin typeface="Aharoni" pitchFamily="2" charset="-79"/>
                <a:cs typeface="Aharoni" pitchFamily="2" charset="-79"/>
              </a:rPr>
              <a:t>. Effect on</a:t>
            </a:r>
            <a:r>
              <a:rPr lang="en-US" sz="2800" dirty="0" smtClean="0">
                <a:solidFill>
                  <a:srgbClr val="FFFF00"/>
                </a:solidFill>
                <a:latin typeface="Aharoni" pitchFamily="2" charset="-79"/>
                <a:cs typeface="Aharoni" pitchFamily="2" charset="-79"/>
              </a:rPr>
              <a:t> Consumer</a:t>
            </a:r>
            <a:r>
              <a:rPr lang="en-US" sz="2800" u="sng" dirty="0" smtClean="0">
                <a:solidFill>
                  <a:srgbClr val="FFFF00"/>
                </a:solidFill>
                <a:latin typeface="Aharoni" pitchFamily="2" charset="-79"/>
                <a:cs typeface="Aharoni" pitchFamily="2" charset="-79"/>
              </a:rPr>
              <a:t> Price :-</a:t>
            </a:r>
          </a:p>
          <a:p>
            <a:r>
              <a:rPr lang="en-US" sz="2800" dirty="0" smtClean="0">
                <a:solidFill>
                  <a:schemeClr val="bg1"/>
                </a:solidFill>
                <a:latin typeface="Aharoni" pitchFamily="2" charset="-79"/>
                <a:cs typeface="Aharoni" pitchFamily="2" charset="-79"/>
              </a:rPr>
              <a:t>Some advertised products do cost more than unadvertised products, but the opposite is equally true.</a:t>
            </a:r>
          </a:p>
          <a:p>
            <a:r>
              <a:rPr lang="en-US" sz="2800" dirty="0" smtClean="0">
                <a:solidFill>
                  <a:schemeClr val="bg1"/>
                </a:solidFill>
                <a:latin typeface="Aharoni" pitchFamily="2" charset="-79"/>
                <a:cs typeface="Aharoni" pitchFamily="2" charset="-79"/>
              </a:rPr>
              <a:t> This is because when advertising leads to increase in demand, producers go for large sale production and distribution. As such, they get economies of large-scale. These economies are passed on partly to the consumers in form of reduced prices</a:t>
            </a:r>
          </a:p>
          <a:p>
            <a:endParaRPr lang="en-US" sz="2800" dirty="0" smtClean="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5486" cy="6858000"/>
          </a:xfrm>
        </p:spPr>
      </p:pic>
      <p:sp>
        <p:nvSpPr>
          <p:cNvPr id="4" name="TextBox 3"/>
          <p:cNvSpPr txBox="1"/>
          <p:nvPr/>
        </p:nvSpPr>
        <p:spPr>
          <a:xfrm>
            <a:off x="838200" y="1066800"/>
            <a:ext cx="7924800" cy="4832092"/>
          </a:xfrm>
          <a:prstGeom prst="rect">
            <a:avLst/>
          </a:prstGeom>
          <a:solidFill>
            <a:schemeClr val="accent2"/>
          </a:solidFill>
        </p:spPr>
        <p:txBody>
          <a:bodyPr wrap="square" rtlCol="0">
            <a:spAutoFit/>
          </a:bodyPr>
          <a:lstStyle/>
          <a:p>
            <a:pPr marL="514350" lvl="0" indent="-514350">
              <a:buFontTx/>
              <a:buAutoNum type="arabicPeriod" startAt="4"/>
            </a:pPr>
            <a:r>
              <a:rPr lang="en-US" sz="2800" b="1" u="sng" dirty="0" smtClean="0">
                <a:solidFill>
                  <a:srgbClr val="FFFF00"/>
                </a:solidFill>
                <a:latin typeface="Aharoni" pitchFamily="2" charset="-79"/>
                <a:cs typeface="Aharoni" pitchFamily="2" charset="-79"/>
              </a:rPr>
              <a:t>Effect on Product life cycle :-</a:t>
            </a:r>
          </a:p>
          <a:p>
            <a:pPr marL="514350" lvl="0" indent="-514350"/>
            <a:r>
              <a:rPr lang="en-US" sz="2800" b="1" dirty="0" smtClean="0">
                <a:solidFill>
                  <a:srgbClr val="FFFF00"/>
                </a:solidFill>
                <a:latin typeface="Aharoni" pitchFamily="2" charset="-79"/>
                <a:cs typeface="Aharoni" pitchFamily="2" charset="-79"/>
              </a:rPr>
              <a:t>     </a:t>
            </a:r>
            <a:r>
              <a:rPr lang="en-US" sz="2800" b="1" dirty="0" smtClean="0">
                <a:solidFill>
                  <a:schemeClr val="bg1"/>
                </a:solidFill>
                <a:latin typeface="Aharoni" pitchFamily="2" charset="-79"/>
                <a:cs typeface="Aharoni" pitchFamily="2" charset="-79"/>
              </a:rPr>
              <a:t>There are Four stages under the product life cycle</a:t>
            </a:r>
          </a:p>
          <a:p>
            <a:pPr marL="514350" lvl="0" indent="-514350"/>
            <a:endParaRPr lang="en-US" sz="2800" b="1" dirty="0" smtClean="0">
              <a:solidFill>
                <a:schemeClr val="bg1"/>
              </a:solidFill>
              <a:latin typeface="Aharoni" pitchFamily="2" charset="-79"/>
              <a:cs typeface="Aharoni" pitchFamily="2" charset="-79"/>
            </a:endParaRPr>
          </a:p>
          <a:p>
            <a:pPr marL="514350" lvl="0" indent="-514350"/>
            <a:r>
              <a:rPr lang="en-US" sz="2800" b="1" dirty="0" smtClean="0">
                <a:solidFill>
                  <a:schemeClr val="bg1"/>
                </a:solidFill>
                <a:latin typeface="Aharoni" pitchFamily="2" charset="-79"/>
                <a:cs typeface="Aharoni" pitchFamily="2" charset="-79"/>
              </a:rPr>
              <a:t>1.Introdcution:- Increase </a:t>
            </a:r>
            <a:r>
              <a:rPr lang="en-US" sz="2800" b="1" dirty="0" err="1" smtClean="0">
                <a:solidFill>
                  <a:schemeClr val="bg1"/>
                </a:solidFill>
                <a:latin typeface="Aharoni" pitchFamily="2" charset="-79"/>
                <a:cs typeface="Aharoni" pitchFamily="2" charset="-79"/>
              </a:rPr>
              <a:t>deand</a:t>
            </a:r>
            <a:r>
              <a:rPr lang="en-US" sz="2800" b="1" dirty="0" smtClean="0">
                <a:solidFill>
                  <a:schemeClr val="bg1"/>
                </a:solidFill>
                <a:latin typeface="Aharoni" pitchFamily="2" charset="-79"/>
                <a:cs typeface="Aharoni" pitchFamily="2" charset="-79"/>
              </a:rPr>
              <a:t> and </a:t>
            </a:r>
            <a:r>
              <a:rPr lang="en-US" sz="2800" b="1" dirty="0" err="1" smtClean="0">
                <a:solidFill>
                  <a:schemeClr val="bg1"/>
                </a:solidFill>
                <a:latin typeface="Aharoni" pitchFamily="2" charset="-79"/>
                <a:cs typeface="Aharoni" pitchFamily="2" charset="-79"/>
              </a:rPr>
              <a:t>survial</a:t>
            </a:r>
            <a:r>
              <a:rPr lang="en-US" sz="2800" b="1" dirty="0" smtClean="0">
                <a:solidFill>
                  <a:schemeClr val="bg1"/>
                </a:solidFill>
                <a:latin typeface="Aharoni" pitchFamily="2" charset="-79"/>
                <a:cs typeface="Aharoni" pitchFamily="2" charset="-79"/>
              </a:rPr>
              <a:t> </a:t>
            </a:r>
          </a:p>
          <a:p>
            <a:pPr marL="514350" lvl="0" indent="-514350"/>
            <a:r>
              <a:rPr lang="en-US" sz="2800" b="1" dirty="0" smtClean="0">
                <a:solidFill>
                  <a:schemeClr val="bg1"/>
                </a:solidFill>
                <a:latin typeface="Aharoni" pitchFamily="2" charset="-79"/>
                <a:cs typeface="Aharoni" pitchFamily="2" charset="-79"/>
              </a:rPr>
              <a:t>2. Growth:- Increase Profit </a:t>
            </a:r>
          </a:p>
          <a:p>
            <a:pPr marL="514350" lvl="0" indent="-514350"/>
            <a:r>
              <a:rPr lang="en-US" sz="2800" b="1" dirty="0" smtClean="0">
                <a:solidFill>
                  <a:schemeClr val="bg1"/>
                </a:solidFill>
                <a:latin typeface="Aharoni" pitchFamily="2" charset="-79"/>
                <a:cs typeface="Aharoni" pitchFamily="2" charset="-79"/>
              </a:rPr>
              <a:t>3.Maturity :- Increase market size</a:t>
            </a:r>
          </a:p>
          <a:p>
            <a:pPr marL="514350" lvl="0" indent="-514350"/>
            <a:r>
              <a:rPr lang="en-US" sz="2800" b="1" dirty="0" smtClean="0">
                <a:solidFill>
                  <a:schemeClr val="bg1"/>
                </a:solidFill>
                <a:latin typeface="Aharoni" pitchFamily="2" charset="-79"/>
                <a:cs typeface="Aharoni" pitchFamily="2" charset="-79"/>
              </a:rPr>
              <a:t>4.Decline :- To introduce new products or modification in products </a:t>
            </a:r>
          </a:p>
          <a:p>
            <a:pPr marL="514350" indent="-514350"/>
            <a:r>
              <a:rPr lang="en-US" sz="2800" b="1" dirty="0" smtClean="0">
                <a:solidFill>
                  <a:schemeClr val="bg1"/>
                </a:solidFill>
              </a:rPr>
              <a:t>             </a:t>
            </a:r>
          </a:p>
          <a:p>
            <a:pPr marL="514350" indent="-514350"/>
            <a:endParaRPr lang="en-US" sz="2800" b="1" dirty="0" smtClean="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3" name="TextBox 2"/>
          <p:cNvSpPr txBox="1"/>
          <p:nvPr/>
        </p:nvSpPr>
        <p:spPr>
          <a:xfrm>
            <a:off x="838200" y="990600"/>
            <a:ext cx="7696200" cy="3539430"/>
          </a:xfrm>
          <a:prstGeom prst="rect">
            <a:avLst/>
          </a:prstGeom>
          <a:solidFill>
            <a:schemeClr val="accent2"/>
          </a:solidFill>
        </p:spPr>
        <p:txBody>
          <a:bodyPr wrap="square" rtlCol="0">
            <a:spAutoFit/>
          </a:bodyPr>
          <a:lstStyle/>
          <a:p>
            <a:r>
              <a:rPr lang="en-US" sz="3200" u="sng" dirty="0" smtClean="0">
                <a:solidFill>
                  <a:srgbClr val="FFFF00"/>
                </a:solidFill>
                <a:cs typeface="Aharoni" pitchFamily="2" charset="-79"/>
              </a:rPr>
              <a:t>5</a:t>
            </a:r>
            <a:r>
              <a:rPr lang="en-US" sz="3200" u="sng" dirty="0" smtClean="0">
                <a:solidFill>
                  <a:srgbClr val="FFFF00"/>
                </a:solidFill>
                <a:latin typeface="Aharoni" pitchFamily="2" charset="-79"/>
                <a:cs typeface="Aharoni" pitchFamily="2" charset="-79"/>
              </a:rPr>
              <a:t>. Effect on Production cost:-</a:t>
            </a:r>
          </a:p>
          <a:p>
            <a:r>
              <a:rPr lang="en-US" sz="3200" b="1" dirty="0" smtClean="0">
                <a:solidFill>
                  <a:schemeClr val="bg1"/>
                </a:solidFill>
              </a:rPr>
              <a:t>Advertising has an indirect effect on production costs. Due to the advertising , the firm may get higher demand, which may lead to economies of large scale production. Thus, the cost of production per unit may decrease .</a:t>
            </a:r>
            <a:endParaRPr lang="en-US" sz="3200" dirty="0" smtClean="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776</TotalTime>
  <Words>924</Words>
  <Application>Microsoft Office PowerPoint</Application>
  <PresentationFormat>On-screen Show (4:3)</PresentationFormat>
  <Paragraphs>115</Paragraphs>
  <Slides>21</Slides>
  <Notes>0</Notes>
  <HiddenSlides>0</HiddenSlides>
  <MMClips>4</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DELL</dc:creator>
  <cp:lastModifiedBy>DELL</cp:lastModifiedBy>
  <cp:revision>84</cp:revision>
  <dcterms:created xsi:type="dcterms:W3CDTF">2020-06-02T07:05:21Z</dcterms:created>
  <dcterms:modified xsi:type="dcterms:W3CDTF">2021-10-01T05:23:58Z</dcterms:modified>
</cp:coreProperties>
</file>